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Hitchcut" charset="1" panose="00000500000000000000"/>
      <p:regular r:id="rId16"/>
    </p:embeddedFont>
    <p:embeddedFont>
      <p:font typeface="Arial" charset="1" panose="020B0502020202020204"/>
      <p:regular r:id="rId17"/>
    </p:embeddedFont>
    <p:embeddedFont>
      <p:font typeface="Arimo" charset="1" panose="020B0604020202020204"/>
      <p:regular r:id="rId18"/>
    </p:embeddedFont>
    <p:embeddedFont>
      <p:font typeface="Arimo Bold" charset="1" panose="020B070402020202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36.png" Type="http://schemas.openxmlformats.org/officeDocument/2006/relationships/image"/><Relationship Id="rId2" Target="../media/image27.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DF2"/>
        </a:solidFill>
      </p:bgPr>
    </p:bg>
    <p:spTree>
      <p:nvGrpSpPr>
        <p:cNvPr id="1" name=""/>
        <p:cNvGrpSpPr/>
        <p:nvPr/>
      </p:nvGrpSpPr>
      <p:grpSpPr>
        <a:xfrm>
          <a:off x="0" y="0"/>
          <a:ext cx="0" cy="0"/>
          <a:chOff x="0" y="0"/>
          <a:chExt cx="0" cy="0"/>
        </a:xfrm>
      </p:grpSpPr>
      <p:sp>
        <p:nvSpPr>
          <p:cNvPr name="TextBox 2" id="2"/>
          <p:cNvSpPr txBox="true"/>
          <p:nvPr/>
        </p:nvSpPr>
        <p:spPr>
          <a:xfrm rot="-272491">
            <a:off x="9258028" y="2416653"/>
            <a:ext cx="9138085" cy="2518611"/>
          </a:xfrm>
          <a:prstGeom prst="rect">
            <a:avLst/>
          </a:prstGeom>
        </p:spPr>
        <p:txBody>
          <a:bodyPr anchor="t" rtlCol="false" tIns="0" lIns="0" bIns="0" rIns="0">
            <a:spAutoFit/>
          </a:bodyPr>
          <a:lstStyle/>
          <a:p>
            <a:pPr algn="ctr">
              <a:lnSpc>
                <a:spcPts val="6378"/>
              </a:lnSpc>
            </a:pPr>
            <a:r>
              <a:rPr lang="en-US" sz="8504" spc="-246">
                <a:solidFill>
                  <a:srgbClr val="427F12"/>
                </a:solidFill>
                <a:latin typeface="Hitchcut"/>
                <a:ea typeface="Hitchcut"/>
                <a:cs typeface="Hitchcut"/>
                <a:sym typeface="Hitchcut"/>
              </a:rPr>
              <a:t>Sistema Inteligente de Coleta de</a:t>
            </a:r>
          </a:p>
        </p:txBody>
      </p:sp>
      <p:sp>
        <p:nvSpPr>
          <p:cNvPr name="TextBox 3" id="3"/>
          <p:cNvSpPr txBox="true"/>
          <p:nvPr/>
        </p:nvSpPr>
        <p:spPr>
          <a:xfrm rot="136180">
            <a:off x="8603842" y="5296114"/>
            <a:ext cx="9571078" cy="2393089"/>
          </a:xfrm>
          <a:prstGeom prst="rect">
            <a:avLst/>
          </a:prstGeom>
        </p:spPr>
        <p:txBody>
          <a:bodyPr anchor="t" rtlCol="false" tIns="0" lIns="0" bIns="0" rIns="0">
            <a:spAutoFit/>
          </a:bodyPr>
          <a:lstStyle/>
          <a:p>
            <a:pPr algn="ctr">
              <a:lnSpc>
                <a:spcPts val="5984"/>
              </a:lnSpc>
            </a:pPr>
            <a:r>
              <a:rPr lang="en-US" sz="7978">
                <a:solidFill>
                  <a:srgbClr val="4BA2E6"/>
                </a:solidFill>
                <a:latin typeface="Hitchcut"/>
                <a:ea typeface="Hitchcut"/>
                <a:cs typeface="Hitchcut"/>
                <a:sym typeface="Hitchcut"/>
              </a:rPr>
              <a:t>Resíduos com IoT para Cidades Inteligentes</a:t>
            </a:r>
          </a:p>
        </p:txBody>
      </p:sp>
      <p:sp>
        <p:nvSpPr>
          <p:cNvPr name="Freeform 4" id="4"/>
          <p:cNvSpPr/>
          <p:nvPr/>
        </p:nvSpPr>
        <p:spPr>
          <a:xfrm flipH="false" flipV="false" rot="121152">
            <a:off x="1481767" y="1739108"/>
            <a:ext cx="6960652" cy="6808784"/>
          </a:xfrm>
          <a:custGeom>
            <a:avLst/>
            <a:gdLst/>
            <a:ahLst/>
            <a:cxnLst/>
            <a:rect r="r" b="b" t="t" l="l"/>
            <a:pathLst>
              <a:path h="6808784" w="6960652">
                <a:moveTo>
                  <a:pt x="0" y="0"/>
                </a:moveTo>
                <a:lnTo>
                  <a:pt x="6960652" y="0"/>
                </a:lnTo>
                <a:lnTo>
                  <a:pt x="6960652" y="6808784"/>
                </a:lnTo>
                <a:lnTo>
                  <a:pt x="0" y="6808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97872">
            <a:off x="4594498" y="4463269"/>
            <a:ext cx="952592" cy="952592"/>
          </a:xfrm>
          <a:custGeom>
            <a:avLst/>
            <a:gdLst/>
            <a:ahLst/>
            <a:cxnLst/>
            <a:rect r="r" b="b" t="t" l="l"/>
            <a:pathLst>
              <a:path h="952592" w="952592">
                <a:moveTo>
                  <a:pt x="0" y="0"/>
                </a:moveTo>
                <a:lnTo>
                  <a:pt x="952592" y="0"/>
                </a:lnTo>
                <a:lnTo>
                  <a:pt x="952592" y="952592"/>
                </a:lnTo>
                <a:lnTo>
                  <a:pt x="0" y="952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1019494">
            <a:off x="4432185" y="8550104"/>
            <a:ext cx="373575" cy="32687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8" id="8"/>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911258">
            <a:off x="8942974" y="2622282"/>
            <a:ext cx="1530363" cy="420154"/>
          </a:xfrm>
          <a:custGeom>
            <a:avLst/>
            <a:gdLst/>
            <a:ahLst/>
            <a:cxnLst/>
            <a:rect r="r" b="b" t="t" l="l"/>
            <a:pathLst>
              <a:path h="420154" w="1530363">
                <a:moveTo>
                  <a:pt x="0" y="0"/>
                </a:moveTo>
                <a:lnTo>
                  <a:pt x="1530362" y="0"/>
                </a:lnTo>
                <a:lnTo>
                  <a:pt x="1530362" y="420154"/>
                </a:lnTo>
                <a:lnTo>
                  <a:pt x="0" y="4201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1262832">
            <a:off x="7575045" y="125668"/>
            <a:ext cx="859497" cy="859497"/>
          </a:xfrm>
          <a:custGeom>
            <a:avLst/>
            <a:gdLst/>
            <a:ahLst/>
            <a:cxnLst/>
            <a:rect r="r" b="b" t="t" l="l"/>
            <a:pathLst>
              <a:path h="859497" w="859497">
                <a:moveTo>
                  <a:pt x="0" y="0"/>
                </a:moveTo>
                <a:lnTo>
                  <a:pt x="859497" y="0"/>
                </a:lnTo>
                <a:lnTo>
                  <a:pt x="859497" y="859497"/>
                </a:lnTo>
                <a:lnTo>
                  <a:pt x="0" y="8594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6898648">
            <a:off x="2657615" y="1534570"/>
            <a:ext cx="373575" cy="326878"/>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13" id="13"/>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7458121">
            <a:off x="15909243" y="2019310"/>
            <a:ext cx="373575" cy="326878"/>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16" id="16"/>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1019494">
            <a:off x="11795099" y="8715856"/>
            <a:ext cx="373575" cy="326878"/>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24B24E"/>
            </a:solidFill>
          </p:spPr>
        </p:sp>
        <p:sp>
          <p:nvSpPr>
            <p:cNvPr name="TextBox 19" id="19"/>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1019494">
            <a:off x="15895360" y="8760993"/>
            <a:ext cx="373575" cy="326878"/>
            <a:chOff x="0" y="0"/>
            <a:chExt cx="812800" cy="711200"/>
          </a:xfrm>
        </p:grpSpPr>
        <p:sp>
          <p:nvSpPr>
            <p:cNvPr name="Freeform 21" id="2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24B24E"/>
            </a:solidFill>
          </p:spPr>
        </p:sp>
        <p:sp>
          <p:nvSpPr>
            <p:cNvPr name="TextBox 22" id="22"/>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1019494">
            <a:off x="615517" y="3721253"/>
            <a:ext cx="373575" cy="326878"/>
            <a:chOff x="0" y="0"/>
            <a:chExt cx="812800" cy="711200"/>
          </a:xfrm>
        </p:grpSpPr>
        <p:sp>
          <p:nvSpPr>
            <p:cNvPr name="Freeform 24" id="2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24B24E"/>
            </a:solidFill>
          </p:spPr>
        </p:sp>
        <p:sp>
          <p:nvSpPr>
            <p:cNvPr name="TextBox 25" id="25"/>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DF2"/>
        </a:solidFill>
      </p:bgPr>
    </p:bg>
    <p:spTree>
      <p:nvGrpSpPr>
        <p:cNvPr id="1" name=""/>
        <p:cNvGrpSpPr/>
        <p:nvPr/>
      </p:nvGrpSpPr>
      <p:grpSpPr>
        <a:xfrm>
          <a:off x="0" y="0"/>
          <a:ext cx="0" cy="0"/>
          <a:chOff x="0" y="0"/>
          <a:chExt cx="0" cy="0"/>
        </a:xfrm>
      </p:grpSpPr>
      <p:sp>
        <p:nvSpPr>
          <p:cNvPr name="Freeform 2" id="2"/>
          <p:cNvSpPr/>
          <p:nvPr/>
        </p:nvSpPr>
        <p:spPr>
          <a:xfrm flipH="false" flipV="false" rot="-1116698">
            <a:off x="6895005" y="9608125"/>
            <a:ext cx="1530363" cy="420154"/>
          </a:xfrm>
          <a:custGeom>
            <a:avLst/>
            <a:gdLst/>
            <a:ahLst/>
            <a:cxnLst/>
            <a:rect r="r" b="b" t="t" l="l"/>
            <a:pathLst>
              <a:path h="420154" w="1530363">
                <a:moveTo>
                  <a:pt x="0" y="0"/>
                </a:moveTo>
                <a:lnTo>
                  <a:pt x="1530363" y="0"/>
                </a:lnTo>
                <a:lnTo>
                  <a:pt x="1530363" y="420154"/>
                </a:lnTo>
                <a:lnTo>
                  <a:pt x="0" y="420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785480">
            <a:off x="65717" y="9464905"/>
            <a:ext cx="1100927" cy="706595"/>
          </a:xfrm>
          <a:custGeom>
            <a:avLst/>
            <a:gdLst/>
            <a:ahLst/>
            <a:cxnLst/>
            <a:rect r="r" b="b" t="t" l="l"/>
            <a:pathLst>
              <a:path h="706595" w="1100927">
                <a:moveTo>
                  <a:pt x="1100927" y="0"/>
                </a:moveTo>
                <a:lnTo>
                  <a:pt x="0" y="0"/>
                </a:lnTo>
                <a:lnTo>
                  <a:pt x="0" y="706595"/>
                </a:lnTo>
                <a:lnTo>
                  <a:pt x="1100927" y="706595"/>
                </a:lnTo>
                <a:lnTo>
                  <a:pt x="110092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1019494">
            <a:off x="16131880" y="1259789"/>
            <a:ext cx="373575" cy="326878"/>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6" id="6"/>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8293625">
            <a:off x="593729" y="802574"/>
            <a:ext cx="373575" cy="326878"/>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9" id="9"/>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368940">
            <a:off x="1644627" y="531495"/>
            <a:ext cx="7269066" cy="994410"/>
            <a:chOff x="0" y="0"/>
            <a:chExt cx="5606010" cy="766904"/>
          </a:xfrm>
        </p:grpSpPr>
        <p:sp>
          <p:nvSpPr>
            <p:cNvPr name="Freeform 11" id="11"/>
            <p:cNvSpPr/>
            <p:nvPr/>
          </p:nvSpPr>
          <p:spPr>
            <a:xfrm flipH="false" flipV="false" rot="0">
              <a:off x="0" y="0"/>
              <a:ext cx="5606010" cy="766904"/>
            </a:xfrm>
            <a:custGeom>
              <a:avLst/>
              <a:gdLst/>
              <a:ahLst/>
              <a:cxnLst/>
              <a:rect r="r" b="b" t="t" l="l"/>
              <a:pathLst>
                <a:path h="766904" w="5606010">
                  <a:moveTo>
                    <a:pt x="203200" y="766904"/>
                  </a:moveTo>
                  <a:lnTo>
                    <a:pt x="5402810" y="766904"/>
                  </a:lnTo>
                  <a:lnTo>
                    <a:pt x="5606010" y="0"/>
                  </a:lnTo>
                  <a:lnTo>
                    <a:pt x="0" y="0"/>
                  </a:lnTo>
                  <a:lnTo>
                    <a:pt x="203200" y="766904"/>
                  </a:lnTo>
                  <a:close/>
                </a:path>
              </a:pathLst>
            </a:custGeom>
            <a:solidFill>
              <a:srgbClr val="24B24E"/>
            </a:solidFill>
          </p:spPr>
        </p:sp>
        <p:sp>
          <p:nvSpPr>
            <p:cNvPr name="TextBox 12" id="12"/>
            <p:cNvSpPr txBox="true"/>
            <p:nvPr/>
          </p:nvSpPr>
          <p:spPr>
            <a:xfrm>
              <a:off x="127000" y="-104775"/>
              <a:ext cx="5352010" cy="871679"/>
            </a:xfrm>
            <a:prstGeom prst="rect">
              <a:avLst/>
            </a:prstGeom>
          </p:spPr>
          <p:txBody>
            <a:bodyPr anchor="ctr" rtlCol="false" tIns="50800" lIns="50800" bIns="50800" rIns="50800"/>
            <a:lstStyle/>
            <a:p>
              <a:pPr algn="ctr">
                <a:lnSpc>
                  <a:spcPts val="7000"/>
                </a:lnSpc>
              </a:pPr>
              <a:r>
                <a:rPr lang="en-US" sz="5000">
                  <a:solidFill>
                    <a:srgbClr val="FFFFFF"/>
                  </a:solidFill>
                  <a:latin typeface="Hitchcut"/>
                  <a:ea typeface="Hitchcut"/>
                  <a:cs typeface="Hitchcut"/>
                  <a:sym typeface="Hitchcut"/>
                </a:rPr>
                <a:t>Discussões</a:t>
              </a:r>
            </a:p>
          </p:txBody>
        </p:sp>
      </p:grpSp>
      <p:sp>
        <p:nvSpPr>
          <p:cNvPr name="TextBox 13" id="13"/>
          <p:cNvSpPr txBox="true"/>
          <p:nvPr/>
        </p:nvSpPr>
        <p:spPr>
          <a:xfrm rot="-8457">
            <a:off x="540037" y="2093017"/>
            <a:ext cx="9087008" cy="6179820"/>
          </a:xfrm>
          <a:prstGeom prst="rect">
            <a:avLst/>
          </a:prstGeom>
        </p:spPr>
        <p:txBody>
          <a:bodyPr anchor="t" rtlCol="false" tIns="0" lIns="0" bIns="0" rIns="0">
            <a:spAutoFit/>
          </a:bodyPr>
          <a:lstStyle/>
          <a:p>
            <a:pPr algn="ctr">
              <a:lnSpc>
                <a:spcPts val="3465"/>
              </a:lnSpc>
            </a:pPr>
            <a:r>
              <a:rPr lang="en-US" sz="3500">
                <a:solidFill>
                  <a:srgbClr val="427F12"/>
                </a:solidFill>
                <a:latin typeface="Arimo"/>
                <a:ea typeface="Arimo"/>
                <a:cs typeface="Arimo"/>
                <a:sym typeface="Arimo"/>
              </a:rPr>
              <a:t>Os resultados obtidos evidenciam o potencial transformador da IoT na gestão pública. A economia gerada e a melhoria da percepção cidadã indicam viabilidade de adoção em larga escala. Limitações incluem dependência de conectividade estável, custo inicial de implementação e manutenção dos sensores. Entretanto, os benefícios superam os desafios, principalmente em áreas densamente povoadas.</a:t>
            </a:r>
          </a:p>
          <a:p>
            <a:pPr algn="ctr">
              <a:lnSpc>
                <a:spcPts val="3465"/>
              </a:lnSpc>
            </a:pPr>
            <a:r>
              <a:rPr lang="en-US" sz="3500">
                <a:solidFill>
                  <a:srgbClr val="427F12"/>
                </a:solidFill>
                <a:latin typeface="Arimo"/>
                <a:ea typeface="Arimo"/>
                <a:cs typeface="Arimo"/>
                <a:sym typeface="Arimo"/>
              </a:rPr>
              <a:t>Sugere-se o uso futuro de redes LoRa para maior alcance e menor consumo de energia, além de IA para predição de enchimento baseado em hábitos da população.</a:t>
            </a:r>
          </a:p>
        </p:txBody>
      </p:sp>
      <p:grpSp>
        <p:nvGrpSpPr>
          <p:cNvPr name="Group 14" id="14"/>
          <p:cNvGrpSpPr/>
          <p:nvPr/>
        </p:nvGrpSpPr>
        <p:grpSpPr>
          <a:xfrm rot="-368940">
            <a:off x="10455520" y="42368"/>
            <a:ext cx="7269066" cy="994410"/>
            <a:chOff x="0" y="0"/>
            <a:chExt cx="5606010" cy="766904"/>
          </a:xfrm>
        </p:grpSpPr>
        <p:sp>
          <p:nvSpPr>
            <p:cNvPr name="Freeform 15" id="15"/>
            <p:cNvSpPr/>
            <p:nvPr/>
          </p:nvSpPr>
          <p:spPr>
            <a:xfrm flipH="false" flipV="false" rot="0">
              <a:off x="0" y="0"/>
              <a:ext cx="5606010" cy="766904"/>
            </a:xfrm>
            <a:custGeom>
              <a:avLst/>
              <a:gdLst/>
              <a:ahLst/>
              <a:cxnLst/>
              <a:rect r="r" b="b" t="t" l="l"/>
              <a:pathLst>
                <a:path h="766904" w="5606010">
                  <a:moveTo>
                    <a:pt x="203200" y="766904"/>
                  </a:moveTo>
                  <a:lnTo>
                    <a:pt x="5402810" y="766904"/>
                  </a:lnTo>
                  <a:lnTo>
                    <a:pt x="5606010" y="0"/>
                  </a:lnTo>
                  <a:lnTo>
                    <a:pt x="0" y="0"/>
                  </a:lnTo>
                  <a:lnTo>
                    <a:pt x="203200" y="766904"/>
                  </a:lnTo>
                  <a:close/>
                </a:path>
              </a:pathLst>
            </a:custGeom>
            <a:solidFill>
              <a:srgbClr val="427F12"/>
            </a:solidFill>
          </p:spPr>
        </p:sp>
        <p:sp>
          <p:nvSpPr>
            <p:cNvPr name="TextBox 16" id="16"/>
            <p:cNvSpPr txBox="true"/>
            <p:nvPr/>
          </p:nvSpPr>
          <p:spPr>
            <a:xfrm>
              <a:off x="127000" y="-104775"/>
              <a:ext cx="5352010" cy="871679"/>
            </a:xfrm>
            <a:prstGeom prst="rect">
              <a:avLst/>
            </a:prstGeom>
          </p:spPr>
          <p:txBody>
            <a:bodyPr anchor="ctr" rtlCol="false" tIns="50800" lIns="50800" bIns="50800" rIns="50800"/>
            <a:lstStyle/>
            <a:p>
              <a:pPr algn="ctr">
                <a:lnSpc>
                  <a:spcPts val="7000"/>
                </a:lnSpc>
              </a:pPr>
              <a:r>
                <a:rPr lang="en-US" sz="5000">
                  <a:solidFill>
                    <a:srgbClr val="FFFFFF"/>
                  </a:solidFill>
                  <a:latin typeface="Hitchcut"/>
                  <a:ea typeface="Hitchcut"/>
                  <a:cs typeface="Hitchcut"/>
                  <a:sym typeface="Hitchcut"/>
                </a:rPr>
                <a:t>Referências</a:t>
              </a:r>
            </a:p>
          </p:txBody>
        </p:sp>
      </p:grpSp>
      <p:sp>
        <p:nvSpPr>
          <p:cNvPr name="TextBox 17" id="17"/>
          <p:cNvSpPr txBox="true"/>
          <p:nvPr/>
        </p:nvSpPr>
        <p:spPr>
          <a:xfrm rot="-8457">
            <a:off x="9645106" y="1404569"/>
            <a:ext cx="8072085" cy="8582025"/>
          </a:xfrm>
          <a:prstGeom prst="rect">
            <a:avLst/>
          </a:prstGeom>
        </p:spPr>
        <p:txBody>
          <a:bodyPr anchor="t" rtlCol="false" tIns="0" lIns="0" bIns="0" rIns="0">
            <a:spAutoFit/>
          </a:bodyPr>
          <a:lstStyle/>
          <a:p>
            <a:pPr algn="just" marL="647700" indent="-323850" lvl="1">
              <a:lnSpc>
                <a:spcPts val="3750"/>
              </a:lnSpc>
              <a:buFont typeface="Arial"/>
              <a:buChar char="•"/>
            </a:pPr>
            <a:r>
              <a:rPr lang="en-US" sz="3000">
                <a:solidFill>
                  <a:srgbClr val="427F12"/>
                </a:solidFill>
                <a:latin typeface="Arimo"/>
                <a:ea typeface="Arimo"/>
                <a:cs typeface="Arimo"/>
                <a:sym typeface="Arimo"/>
              </a:rPr>
              <a:t>GUBBI, J. et al. Internet of Things (IoT): A vision, architectural elements, and future directions. Future Generation Computer Systems, v. 29, n. 7, p. 1645- 1660, 2013.</a:t>
            </a:r>
          </a:p>
          <a:p>
            <a:pPr algn="just">
              <a:lnSpc>
                <a:spcPts val="3750"/>
              </a:lnSpc>
            </a:pPr>
          </a:p>
          <a:p>
            <a:pPr algn="just" marL="647700" indent="-323850" lvl="1">
              <a:lnSpc>
                <a:spcPts val="3750"/>
              </a:lnSpc>
              <a:buFont typeface="Arial"/>
              <a:buChar char="•"/>
            </a:pPr>
            <a:r>
              <a:rPr lang="en-US" sz="3000">
                <a:solidFill>
                  <a:srgbClr val="427F12"/>
                </a:solidFill>
                <a:latin typeface="Arimo"/>
                <a:ea typeface="Arimo"/>
                <a:cs typeface="Arimo"/>
                <a:sym typeface="Arimo"/>
              </a:rPr>
              <a:t>ZANETTI, M. T. et al. IoT-Based Smart Waste Management System: A Case Study. Sensors, v. 20, n. 16, p. 4563, 2020.</a:t>
            </a:r>
          </a:p>
          <a:p>
            <a:pPr algn="just">
              <a:lnSpc>
                <a:spcPts val="3750"/>
              </a:lnSpc>
            </a:pPr>
          </a:p>
          <a:p>
            <a:pPr algn="just" marL="647700" indent="-323850" lvl="1">
              <a:lnSpc>
                <a:spcPts val="3750"/>
              </a:lnSpc>
              <a:buFont typeface="Arial"/>
              <a:buChar char="•"/>
            </a:pPr>
            <a:r>
              <a:rPr lang="en-US" sz="3000">
                <a:solidFill>
                  <a:srgbClr val="427F12"/>
                </a:solidFill>
                <a:latin typeface="Arimo"/>
                <a:ea typeface="Arimo"/>
                <a:cs typeface="Arimo"/>
                <a:sym typeface="Arimo"/>
              </a:rPr>
              <a:t>CHUI, M. et al. The Internet of Things. McKinsey Global Institute, 2015.  SILVA, F. A.; LIMA, R. P. Sistemas Inteligentes para Cidades Sustentáveis. Revista de Tecnologia Urbana, 2021.</a:t>
            </a:r>
          </a:p>
          <a:p>
            <a:pPr algn="just">
              <a:lnSpc>
                <a:spcPts val="3750"/>
              </a:lnSpc>
            </a:pPr>
          </a:p>
          <a:p>
            <a:pPr algn="just" marL="647700" indent="-323850" lvl="1">
              <a:lnSpc>
                <a:spcPts val="3750"/>
              </a:lnSpc>
              <a:buFont typeface="Arial"/>
              <a:buChar char="•"/>
            </a:pPr>
            <a:r>
              <a:rPr lang="en-US" sz="3000">
                <a:solidFill>
                  <a:srgbClr val="427F12"/>
                </a:solidFill>
                <a:latin typeface="Arimo"/>
                <a:ea typeface="Arimo"/>
                <a:cs typeface="Arimo"/>
                <a:sym typeface="Arimo"/>
              </a:rPr>
              <a:t>ABREU, R. L. Uso de IoT na Gestão de Resíduos: Desafios e Perspectivas. Revista Brasileira de Inovação Tecnológica, 2022.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DF2"/>
        </a:solidFill>
      </p:bgPr>
    </p:bg>
    <p:spTree>
      <p:nvGrpSpPr>
        <p:cNvPr id="1" name=""/>
        <p:cNvGrpSpPr/>
        <p:nvPr/>
      </p:nvGrpSpPr>
      <p:grpSpPr>
        <a:xfrm>
          <a:off x="0" y="0"/>
          <a:ext cx="0" cy="0"/>
          <a:chOff x="0" y="0"/>
          <a:chExt cx="0" cy="0"/>
        </a:xfrm>
      </p:grpSpPr>
      <p:sp>
        <p:nvSpPr>
          <p:cNvPr name="TextBox 2" id="2"/>
          <p:cNvSpPr txBox="true"/>
          <p:nvPr/>
        </p:nvSpPr>
        <p:spPr>
          <a:xfrm rot="-217245">
            <a:off x="493955" y="2366680"/>
            <a:ext cx="17180028" cy="1114425"/>
          </a:xfrm>
          <a:prstGeom prst="rect">
            <a:avLst/>
          </a:prstGeom>
        </p:spPr>
        <p:txBody>
          <a:bodyPr anchor="t" rtlCol="false" tIns="0" lIns="0" bIns="0" rIns="0">
            <a:spAutoFit/>
          </a:bodyPr>
          <a:lstStyle/>
          <a:p>
            <a:pPr algn="ctr">
              <a:lnSpc>
                <a:spcPts val="4124"/>
              </a:lnSpc>
            </a:pPr>
            <a:r>
              <a:rPr lang="en-US" sz="5499">
                <a:solidFill>
                  <a:srgbClr val="427F12"/>
                </a:solidFill>
                <a:latin typeface="Hitchcut"/>
                <a:ea typeface="Hitchcut"/>
                <a:cs typeface="Hitchcut"/>
                <a:sym typeface="Hitchcut"/>
              </a:rPr>
              <a:t>Sistema Inteligente de Coleta de Resíduos com IoT para Cidades Inteligentes </a:t>
            </a:r>
          </a:p>
        </p:txBody>
      </p:sp>
      <p:grpSp>
        <p:nvGrpSpPr>
          <p:cNvPr name="Group 3" id="3"/>
          <p:cNvGrpSpPr/>
          <p:nvPr/>
        </p:nvGrpSpPr>
        <p:grpSpPr>
          <a:xfrm rot="211884">
            <a:off x="446862" y="476128"/>
            <a:ext cx="7290687" cy="1162431"/>
            <a:chOff x="0" y="0"/>
            <a:chExt cx="821168" cy="130928"/>
          </a:xfrm>
        </p:grpSpPr>
        <p:sp>
          <p:nvSpPr>
            <p:cNvPr name="Freeform 4" id="4"/>
            <p:cNvSpPr/>
            <p:nvPr/>
          </p:nvSpPr>
          <p:spPr>
            <a:xfrm flipH="false" flipV="false" rot="0">
              <a:off x="0" y="0"/>
              <a:ext cx="821168" cy="130928"/>
            </a:xfrm>
            <a:custGeom>
              <a:avLst/>
              <a:gdLst/>
              <a:ahLst/>
              <a:cxnLst/>
              <a:rect r="r" b="b" t="t" l="l"/>
              <a:pathLst>
                <a:path h="130928" w="821168">
                  <a:moveTo>
                    <a:pt x="0" y="0"/>
                  </a:moveTo>
                  <a:lnTo>
                    <a:pt x="821168" y="0"/>
                  </a:lnTo>
                  <a:lnTo>
                    <a:pt x="821168" y="130928"/>
                  </a:lnTo>
                  <a:lnTo>
                    <a:pt x="0" y="130928"/>
                  </a:lnTo>
                  <a:close/>
                </a:path>
              </a:pathLst>
            </a:custGeom>
            <a:solidFill>
              <a:srgbClr val="F0B0CF"/>
            </a:solidFill>
          </p:spPr>
        </p:sp>
        <p:sp>
          <p:nvSpPr>
            <p:cNvPr name="TextBox 5" id="5"/>
            <p:cNvSpPr txBox="true"/>
            <p:nvPr/>
          </p:nvSpPr>
          <p:spPr>
            <a:xfrm>
              <a:off x="0" y="-66675"/>
              <a:ext cx="821168" cy="197603"/>
            </a:xfrm>
            <a:prstGeom prst="rect">
              <a:avLst/>
            </a:prstGeom>
          </p:spPr>
          <p:txBody>
            <a:bodyPr anchor="ctr" rtlCol="false" tIns="50800" lIns="50800" bIns="50800" rIns="50800"/>
            <a:lstStyle/>
            <a:p>
              <a:pPr algn="ctr">
                <a:lnSpc>
                  <a:spcPts val="4200"/>
                </a:lnSpc>
                <a:spcBef>
                  <a:spcPct val="0"/>
                </a:spcBef>
              </a:pPr>
              <a:r>
                <a:rPr lang="en-US" sz="3000">
                  <a:solidFill>
                    <a:srgbClr val="000000"/>
                  </a:solidFill>
                  <a:latin typeface="Hitchcut"/>
                  <a:ea typeface="Hitchcut"/>
                  <a:cs typeface="Hitchcut"/>
                  <a:sym typeface="Hitchcut"/>
                </a:rPr>
                <a:t>Disciplina: SISTEMAS COMPUTACIONAIS E SEGURANÇA</a:t>
              </a:r>
            </a:p>
          </p:txBody>
        </p:sp>
      </p:grpSp>
      <p:sp>
        <p:nvSpPr>
          <p:cNvPr name="Freeform 6" id="6"/>
          <p:cNvSpPr/>
          <p:nvPr/>
        </p:nvSpPr>
        <p:spPr>
          <a:xfrm flipH="false" flipV="false" rot="230013">
            <a:off x="10967396" y="5029609"/>
            <a:ext cx="6611077" cy="3618062"/>
          </a:xfrm>
          <a:custGeom>
            <a:avLst/>
            <a:gdLst/>
            <a:ahLst/>
            <a:cxnLst/>
            <a:rect r="r" b="b" t="t" l="l"/>
            <a:pathLst>
              <a:path h="3618062" w="6611077">
                <a:moveTo>
                  <a:pt x="0" y="0"/>
                </a:moveTo>
                <a:lnTo>
                  <a:pt x="6611077" y="0"/>
                </a:lnTo>
                <a:lnTo>
                  <a:pt x="6611077" y="3618062"/>
                </a:lnTo>
                <a:lnTo>
                  <a:pt x="0" y="3618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126219">
            <a:off x="891589" y="4976095"/>
            <a:ext cx="10219024" cy="4096029"/>
          </a:xfrm>
          <a:prstGeom prst="rect">
            <a:avLst/>
          </a:prstGeom>
        </p:spPr>
        <p:txBody>
          <a:bodyPr anchor="t" rtlCol="false" tIns="0" lIns="0" bIns="0" rIns="0">
            <a:spAutoFit/>
          </a:bodyPr>
          <a:lstStyle/>
          <a:p>
            <a:pPr algn="ctr">
              <a:lnSpc>
                <a:spcPts val="5388"/>
              </a:lnSpc>
            </a:pPr>
            <a:r>
              <a:rPr lang="en-US" sz="5857">
                <a:solidFill>
                  <a:srgbClr val="427F12"/>
                </a:solidFill>
                <a:latin typeface="Hitchcut"/>
                <a:ea typeface="Hitchcut"/>
                <a:cs typeface="Hitchcut"/>
                <a:sym typeface="Hitchcut"/>
              </a:rPr>
              <a:t>Boaz Moreira Cirino – 825146412 </a:t>
            </a:r>
          </a:p>
          <a:p>
            <a:pPr algn="ctr">
              <a:lnSpc>
                <a:spcPts val="5388"/>
              </a:lnSpc>
            </a:pPr>
            <a:r>
              <a:rPr lang="en-US" sz="5857">
                <a:solidFill>
                  <a:srgbClr val="427F12"/>
                </a:solidFill>
                <a:latin typeface="Hitchcut"/>
                <a:ea typeface="Hitchcut"/>
                <a:cs typeface="Hitchcut"/>
                <a:sym typeface="Hitchcut"/>
              </a:rPr>
              <a:t>Emilyn Cardoso – 824214832 </a:t>
            </a:r>
          </a:p>
          <a:p>
            <a:pPr algn="ctr">
              <a:lnSpc>
                <a:spcPts val="5388"/>
              </a:lnSpc>
            </a:pPr>
            <a:r>
              <a:rPr lang="en-US" sz="5857">
                <a:solidFill>
                  <a:srgbClr val="427F12"/>
                </a:solidFill>
                <a:latin typeface="Hitchcut"/>
                <a:ea typeface="Hitchcut"/>
                <a:cs typeface="Hitchcut"/>
                <a:sym typeface="Hitchcut"/>
              </a:rPr>
              <a:t>Micael William – 824213069 </a:t>
            </a:r>
          </a:p>
        </p:txBody>
      </p:sp>
      <p:grpSp>
        <p:nvGrpSpPr>
          <p:cNvPr name="Group 8" id="8"/>
          <p:cNvGrpSpPr/>
          <p:nvPr/>
        </p:nvGrpSpPr>
        <p:grpSpPr>
          <a:xfrm rot="150542">
            <a:off x="6015631" y="9394954"/>
            <a:ext cx="6256739" cy="619300"/>
            <a:chOff x="0" y="0"/>
            <a:chExt cx="1646702" cy="162993"/>
          </a:xfrm>
        </p:grpSpPr>
        <p:sp>
          <p:nvSpPr>
            <p:cNvPr name="Freeform 9" id="9"/>
            <p:cNvSpPr/>
            <p:nvPr/>
          </p:nvSpPr>
          <p:spPr>
            <a:xfrm flipH="false" flipV="false" rot="0">
              <a:off x="0" y="0"/>
              <a:ext cx="1646702" cy="162993"/>
            </a:xfrm>
            <a:custGeom>
              <a:avLst/>
              <a:gdLst/>
              <a:ahLst/>
              <a:cxnLst/>
              <a:rect r="r" b="b" t="t" l="l"/>
              <a:pathLst>
                <a:path h="162993" w="1646702">
                  <a:moveTo>
                    <a:pt x="0" y="0"/>
                  </a:moveTo>
                  <a:lnTo>
                    <a:pt x="1646702" y="0"/>
                  </a:lnTo>
                  <a:lnTo>
                    <a:pt x="1646702" y="162993"/>
                  </a:lnTo>
                  <a:lnTo>
                    <a:pt x="0" y="162993"/>
                  </a:lnTo>
                  <a:close/>
                </a:path>
              </a:pathLst>
            </a:custGeom>
            <a:solidFill>
              <a:srgbClr val="F0B0CF"/>
            </a:solidFill>
          </p:spPr>
        </p:sp>
        <p:sp>
          <p:nvSpPr>
            <p:cNvPr name="TextBox 10" id="10"/>
            <p:cNvSpPr txBox="true"/>
            <p:nvPr/>
          </p:nvSpPr>
          <p:spPr>
            <a:xfrm>
              <a:off x="0" y="-38100"/>
              <a:ext cx="1646702" cy="201093"/>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150542">
            <a:off x="6003265" y="9533722"/>
            <a:ext cx="6069641" cy="359533"/>
          </a:xfrm>
          <a:prstGeom prst="rect">
            <a:avLst/>
          </a:prstGeom>
        </p:spPr>
        <p:txBody>
          <a:bodyPr anchor="t" rtlCol="false" tIns="0" lIns="0" bIns="0" rIns="0">
            <a:spAutoFit/>
          </a:bodyPr>
          <a:lstStyle/>
          <a:p>
            <a:pPr algn="ctr">
              <a:lnSpc>
                <a:spcPts val="2526"/>
              </a:lnSpc>
            </a:pPr>
            <a:r>
              <a:rPr lang="en-US" sz="3369">
                <a:solidFill>
                  <a:srgbClr val="FFFDF2"/>
                </a:solidFill>
                <a:latin typeface="Hitchcut"/>
                <a:ea typeface="Hitchcut"/>
                <a:cs typeface="Hitchcut"/>
                <a:sym typeface="Hitchcut"/>
              </a:rPr>
              <a:t>São Paulo 2025</a:t>
            </a:r>
          </a:p>
        </p:txBody>
      </p:sp>
      <p:sp>
        <p:nvSpPr>
          <p:cNvPr name="Freeform 12" id="12"/>
          <p:cNvSpPr/>
          <p:nvPr/>
        </p:nvSpPr>
        <p:spPr>
          <a:xfrm flipH="false" flipV="false" rot="647899">
            <a:off x="8007634" y="4122903"/>
            <a:ext cx="1530363" cy="420154"/>
          </a:xfrm>
          <a:custGeom>
            <a:avLst/>
            <a:gdLst/>
            <a:ahLst/>
            <a:cxnLst/>
            <a:rect r="r" b="b" t="t" l="l"/>
            <a:pathLst>
              <a:path h="420154" w="1530363">
                <a:moveTo>
                  <a:pt x="0" y="0"/>
                </a:moveTo>
                <a:lnTo>
                  <a:pt x="1530363" y="0"/>
                </a:lnTo>
                <a:lnTo>
                  <a:pt x="1530363" y="420154"/>
                </a:lnTo>
                <a:lnTo>
                  <a:pt x="0" y="4201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1262832">
            <a:off x="16188047" y="3347816"/>
            <a:ext cx="859497" cy="859497"/>
          </a:xfrm>
          <a:custGeom>
            <a:avLst/>
            <a:gdLst/>
            <a:ahLst/>
            <a:cxnLst/>
            <a:rect r="r" b="b" t="t" l="l"/>
            <a:pathLst>
              <a:path h="859497" w="859497">
                <a:moveTo>
                  <a:pt x="0" y="0"/>
                </a:moveTo>
                <a:lnTo>
                  <a:pt x="859497" y="0"/>
                </a:lnTo>
                <a:lnTo>
                  <a:pt x="859497" y="859496"/>
                </a:lnTo>
                <a:lnTo>
                  <a:pt x="0" y="8594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1019494">
            <a:off x="13859752" y="8701187"/>
            <a:ext cx="373575" cy="326878"/>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16" id="16"/>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7076906">
            <a:off x="8026958" y="1236801"/>
            <a:ext cx="373575" cy="326878"/>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19" id="19"/>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647899">
            <a:off x="13281358" y="3812393"/>
            <a:ext cx="1530363" cy="420154"/>
          </a:xfrm>
          <a:custGeom>
            <a:avLst/>
            <a:gdLst/>
            <a:ahLst/>
            <a:cxnLst/>
            <a:rect r="r" b="b" t="t" l="l"/>
            <a:pathLst>
              <a:path h="420154" w="1530363">
                <a:moveTo>
                  <a:pt x="0" y="0"/>
                </a:moveTo>
                <a:lnTo>
                  <a:pt x="1530363" y="0"/>
                </a:lnTo>
                <a:lnTo>
                  <a:pt x="1530363" y="420154"/>
                </a:lnTo>
                <a:lnTo>
                  <a:pt x="0" y="4201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647899">
            <a:off x="2729953" y="4077827"/>
            <a:ext cx="1530363" cy="420154"/>
          </a:xfrm>
          <a:custGeom>
            <a:avLst/>
            <a:gdLst/>
            <a:ahLst/>
            <a:cxnLst/>
            <a:rect r="r" b="b" t="t" l="l"/>
            <a:pathLst>
              <a:path h="420154" w="1530363">
                <a:moveTo>
                  <a:pt x="0" y="0"/>
                </a:moveTo>
                <a:lnTo>
                  <a:pt x="1530363" y="0"/>
                </a:lnTo>
                <a:lnTo>
                  <a:pt x="1530363" y="420155"/>
                </a:lnTo>
                <a:lnTo>
                  <a:pt x="0" y="4201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1262832">
            <a:off x="10979511" y="612006"/>
            <a:ext cx="859497" cy="859497"/>
          </a:xfrm>
          <a:custGeom>
            <a:avLst/>
            <a:gdLst/>
            <a:ahLst/>
            <a:cxnLst/>
            <a:rect r="r" b="b" t="t" l="l"/>
            <a:pathLst>
              <a:path h="859497" w="859497">
                <a:moveTo>
                  <a:pt x="0" y="0"/>
                </a:moveTo>
                <a:lnTo>
                  <a:pt x="859497" y="0"/>
                </a:lnTo>
                <a:lnTo>
                  <a:pt x="859497" y="859496"/>
                </a:lnTo>
                <a:lnTo>
                  <a:pt x="0" y="8594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1262832">
            <a:off x="939929" y="8645767"/>
            <a:ext cx="859497" cy="859497"/>
          </a:xfrm>
          <a:custGeom>
            <a:avLst/>
            <a:gdLst/>
            <a:ahLst/>
            <a:cxnLst/>
            <a:rect r="r" b="b" t="t" l="l"/>
            <a:pathLst>
              <a:path h="859497" w="859497">
                <a:moveTo>
                  <a:pt x="0" y="0"/>
                </a:moveTo>
                <a:lnTo>
                  <a:pt x="859497" y="0"/>
                </a:lnTo>
                <a:lnTo>
                  <a:pt x="859497" y="859496"/>
                </a:lnTo>
                <a:lnTo>
                  <a:pt x="0" y="8594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DF2"/>
        </a:solidFill>
      </p:bgPr>
    </p:bg>
    <p:spTree>
      <p:nvGrpSpPr>
        <p:cNvPr id="1" name=""/>
        <p:cNvGrpSpPr/>
        <p:nvPr/>
      </p:nvGrpSpPr>
      <p:grpSpPr>
        <a:xfrm>
          <a:off x="0" y="0"/>
          <a:ext cx="0" cy="0"/>
          <a:chOff x="0" y="0"/>
          <a:chExt cx="0" cy="0"/>
        </a:xfrm>
      </p:grpSpPr>
      <p:sp>
        <p:nvSpPr>
          <p:cNvPr name="TextBox 2" id="2"/>
          <p:cNvSpPr txBox="true"/>
          <p:nvPr/>
        </p:nvSpPr>
        <p:spPr>
          <a:xfrm rot="0">
            <a:off x="1028700" y="3042496"/>
            <a:ext cx="16740358" cy="5772149"/>
          </a:xfrm>
          <a:prstGeom prst="rect">
            <a:avLst/>
          </a:prstGeom>
        </p:spPr>
        <p:txBody>
          <a:bodyPr anchor="t" rtlCol="false" tIns="0" lIns="0" bIns="0" rIns="0">
            <a:spAutoFit/>
          </a:bodyPr>
          <a:lstStyle/>
          <a:p>
            <a:pPr algn="l">
              <a:lnSpc>
                <a:spcPts val="3749"/>
              </a:lnSpc>
            </a:pPr>
            <a:r>
              <a:rPr lang="en-US" sz="4999">
                <a:solidFill>
                  <a:srgbClr val="427F12"/>
                </a:solidFill>
                <a:latin typeface="Arial"/>
                <a:ea typeface="Arial"/>
                <a:cs typeface="Arial"/>
                <a:sym typeface="Arial"/>
              </a:rPr>
              <a:t>Este artigo apresenta o desenvolvimento e a implementação de um sistema inteligente de coleta de resíduos utilizando a Internet das Coisas (IoT) com foco em cidades inteligentes. O objetivo é otimizar a coleta de lixo por meio de sensores e comunicação em tempo real, promovendo eficiência operacional, redução de custos e sustentabilidade ambiental. Foram utilizados sensores ultrassônicos para medir o nível de enchimento das lixeiras, conectados a uma plataforma de monitoramento. Resultados preliminares mostram uma redução significativa no tempo e no custo de coleta, além de impactos positivos no meio ambiente.</a:t>
            </a:r>
          </a:p>
        </p:txBody>
      </p:sp>
      <p:grpSp>
        <p:nvGrpSpPr>
          <p:cNvPr name="Group 3" id="3"/>
          <p:cNvGrpSpPr/>
          <p:nvPr/>
        </p:nvGrpSpPr>
        <p:grpSpPr>
          <a:xfrm rot="211884">
            <a:off x="1208676" y="565814"/>
            <a:ext cx="5420006" cy="1272708"/>
            <a:chOff x="0" y="0"/>
            <a:chExt cx="525344" cy="123360"/>
          </a:xfrm>
        </p:grpSpPr>
        <p:sp>
          <p:nvSpPr>
            <p:cNvPr name="Freeform 4" id="4"/>
            <p:cNvSpPr/>
            <p:nvPr/>
          </p:nvSpPr>
          <p:spPr>
            <a:xfrm flipH="false" flipV="false" rot="0">
              <a:off x="0" y="0"/>
              <a:ext cx="525344" cy="123360"/>
            </a:xfrm>
            <a:custGeom>
              <a:avLst/>
              <a:gdLst/>
              <a:ahLst/>
              <a:cxnLst/>
              <a:rect r="r" b="b" t="t" l="l"/>
              <a:pathLst>
                <a:path h="123360" w="525344">
                  <a:moveTo>
                    <a:pt x="0" y="0"/>
                  </a:moveTo>
                  <a:lnTo>
                    <a:pt x="525344" y="0"/>
                  </a:lnTo>
                  <a:lnTo>
                    <a:pt x="525344" y="123360"/>
                  </a:lnTo>
                  <a:lnTo>
                    <a:pt x="0" y="123360"/>
                  </a:lnTo>
                  <a:close/>
                </a:path>
              </a:pathLst>
            </a:custGeom>
            <a:solidFill>
              <a:srgbClr val="EA8E11"/>
            </a:solidFill>
          </p:spPr>
        </p:sp>
        <p:sp>
          <p:nvSpPr>
            <p:cNvPr name="TextBox 5" id="5"/>
            <p:cNvSpPr txBox="true"/>
            <p:nvPr/>
          </p:nvSpPr>
          <p:spPr>
            <a:xfrm>
              <a:off x="0" y="-38100"/>
              <a:ext cx="525344" cy="16146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254586">
            <a:off x="9568436" y="8314335"/>
            <a:ext cx="9079997" cy="4919707"/>
          </a:xfrm>
          <a:custGeom>
            <a:avLst/>
            <a:gdLst/>
            <a:ahLst/>
            <a:cxnLst/>
            <a:rect r="r" b="b" t="t" l="l"/>
            <a:pathLst>
              <a:path h="4919707" w="9079997">
                <a:moveTo>
                  <a:pt x="0" y="0"/>
                </a:moveTo>
                <a:lnTo>
                  <a:pt x="9079997" y="0"/>
                </a:lnTo>
                <a:lnTo>
                  <a:pt x="9079997" y="4919708"/>
                </a:lnTo>
                <a:lnTo>
                  <a:pt x="0" y="49197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525076">
            <a:off x="-271413" y="9055737"/>
            <a:ext cx="3917388" cy="1966300"/>
            <a:chOff x="0" y="0"/>
            <a:chExt cx="1214484" cy="609600"/>
          </a:xfrm>
        </p:grpSpPr>
        <p:sp>
          <p:nvSpPr>
            <p:cNvPr name="Freeform 8" id="8"/>
            <p:cNvSpPr/>
            <p:nvPr/>
          </p:nvSpPr>
          <p:spPr>
            <a:xfrm flipH="false" flipV="false" rot="0">
              <a:off x="0" y="0"/>
              <a:ext cx="1214484" cy="609600"/>
            </a:xfrm>
            <a:custGeom>
              <a:avLst/>
              <a:gdLst/>
              <a:ahLst/>
              <a:cxnLst/>
              <a:rect r="r" b="b" t="t" l="l"/>
              <a:pathLst>
                <a:path h="609600" w="1214484">
                  <a:moveTo>
                    <a:pt x="203200" y="609600"/>
                  </a:moveTo>
                  <a:lnTo>
                    <a:pt x="1011284" y="609600"/>
                  </a:lnTo>
                  <a:lnTo>
                    <a:pt x="1214484" y="0"/>
                  </a:lnTo>
                  <a:lnTo>
                    <a:pt x="0" y="0"/>
                  </a:lnTo>
                  <a:lnTo>
                    <a:pt x="203200" y="609600"/>
                  </a:lnTo>
                  <a:close/>
                </a:path>
              </a:pathLst>
            </a:custGeom>
            <a:solidFill>
              <a:srgbClr val="EA8E11"/>
            </a:solidFill>
          </p:spPr>
        </p:sp>
        <p:sp>
          <p:nvSpPr>
            <p:cNvPr name="TextBox 9" id="9"/>
            <p:cNvSpPr txBox="true"/>
            <p:nvPr/>
          </p:nvSpPr>
          <p:spPr>
            <a:xfrm>
              <a:off x="127000" y="-38100"/>
              <a:ext cx="960484" cy="6477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1030343">
            <a:off x="6924017" y="8981942"/>
            <a:ext cx="1016702" cy="552716"/>
          </a:xfrm>
          <a:custGeom>
            <a:avLst/>
            <a:gdLst/>
            <a:ahLst/>
            <a:cxnLst/>
            <a:rect r="r" b="b" t="t" l="l"/>
            <a:pathLst>
              <a:path h="552716" w="1016702">
                <a:moveTo>
                  <a:pt x="0" y="0"/>
                </a:moveTo>
                <a:lnTo>
                  <a:pt x="1016702" y="0"/>
                </a:lnTo>
                <a:lnTo>
                  <a:pt x="1016702" y="552716"/>
                </a:lnTo>
                <a:lnTo>
                  <a:pt x="0" y="5527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1019494">
            <a:off x="4414982" y="9508989"/>
            <a:ext cx="373575" cy="326878"/>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13" id="13"/>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8896247">
            <a:off x="10507337" y="2266176"/>
            <a:ext cx="373575" cy="326878"/>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16" id="16"/>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8436764" y="1202168"/>
            <a:ext cx="230231" cy="23023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8E11"/>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211884">
            <a:off x="1186776" y="1030519"/>
            <a:ext cx="5121955" cy="552450"/>
          </a:xfrm>
          <a:prstGeom prst="rect">
            <a:avLst/>
          </a:prstGeom>
        </p:spPr>
        <p:txBody>
          <a:bodyPr anchor="t" rtlCol="false" tIns="0" lIns="0" bIns="0" rIns="0">
            <a:spAutoFit/>
          </a:bodyPr>
          <a:lstStyle/>
          <a:p>
            <a:pPr algn="ctr">
              <a:lnSpc>
                <a:spcPts val="3750"/>
              </a:lnSpc>
            </a:pPr>
            <a:r>
              <a:rPr lang="en-US" sz="5000">
                <a:solidFill>
                  <a:srgbClr val="FFFDF2"/>
                </a:solidFill>
                <a:latin typeface="Hitchcut"/>
                <a:ea typeface="Hitchcut"/>
                <a:cs typeface="Hitchcut"/>
                <a:sym typeface="Hitchcut"/>
              </a:rPr>
              <a:t>Resumo</a:t>
            </a:r>
          </a:p>
        </p:txBody>
      </p:sp>
      <p:grpSp>
        <p:nvGrpSpPr>
          <p:cNvPr name="Group 21" id="21"/>
          <p:cNvGrpSpPr/>
          <p:nvPr/>
        </p:nvGrpSpPr>
        <p:grpSpPr>
          <a:xfrm rot="0">
            <a:off x="15170981" y="2436628"/>
            <a:ext cx="230231" cy="23023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8E11"/>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254586">
            <a:off x="9313557" y="-2059756"/>
            <a:ext cx="9079997" cy="4919707"/>
          </a:xfrm>
          <a:custGeom>
            <a:avLst/>
            <a:gdLst/>
            <a:ahLst/>
            <a:cxnLst/>
            <a:rect r="r" b="b" t="t" l="l"/>
            <a:pathLst>
              <a:path h="4919707" w="9079997">
                <a:moveTo>
                  <a:pt x="0" y="0"/>
                </a:moveTo>
                <a:lnTo>
                  <a:pt x="9079997" y="0"/>
                </a:lnTo>
                <a:lnTo>
                  <a:pt x="9079997" y="4919707"/>
                </a:lnTo>
                <a:lnTo>
                  <a:pt x="0" y="49197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DF2"/>
        </a:solidFill>
      </p:bgPr>
    </p:bg>
    <p:spTree>
      <p:nvGrpSpPr>
        <p:cNvPr id="1" name=""/>
        <p:cNvGrpSpPr/>
        <p:nvPr/>
      </p:nvGrpSpPr>
      <p:grpSpPr>
        <a:xfrm>
          <a:off x="0" y="0"/>
          <a:ext cx="0" cy="0"/>
          <a:chOff x="0" y="0"/>
          <a:chExt cx="0" cy="0"/>
        </a:xfrm>
      </p:grpSpPr>
      <p:grpSp>
        <p:nvGrpSpPr>
          <p:cNvPr name="Group 2" id="2"/>
          <p:cNvGrpSpPr/>
          <p:nvPr/>
        </p:nvGrpSpPr>
        <p:grpSpPr>
          <a:xfrm rot="211884">
            <a:off x="779179" y="516484"/>
            <a:ext cx="7784997" cy="1120611"/>
            <a:chOff x="0" y="0"/>
            <a:chExt cx="856991" cy="123360"/>
          </a:xfrm>
        </p:grpSpPr>
        <p:sp>
          <p:nvSpPr>
            <p:cNvPr name="Freeform 3" id="3"/>
            <p:cNvSpPr/>
            <p:nvPr/>
          </p:nvSpPr>
          <p:spPr>
            <a:xfrm flipH="false" flipV="false" rot="0">
              <a:off x="0" y="0"/>
              <a:ext cx="856991" cy="123360"/>
            </a:xfrm>
            <a:custGeom>
              <a:avLst/>
              <a:gdLst/>
              <a:ahLst/>
              <a:cxnLst/>
              <a:rect r="r" b="b" t="t" l="l"/>
              <a:pathLst>
                <a:path h="123360" w="856991">
                  <a:moveTo>
                    <a:pt x="0" y="0"/>
                  </a:moveTo>
                  <a:lnTo>
                    <a:pt x="856991" y="0"/>
                  </a:lnTo>
                  <a:lnTo>
                    <a:pt x="856991" y="123360"/>
                  </a:lnTo>
                  <a:lnTo>
                    <a:pt x="0" y="123360"/>
                  </a:lnTo>
                  <a:close/>
                </a:path>
              </a:pathLst>
            </a:custGeom>
            <a:solidFill>
              <a:srgbClr val="4BA2E6"/>
            </a:solidFill>
          </p:spPr>
        </p:sp>
        <p:sp>
          <p:nvSpPr>
            <p:cNvPr name="TextBox 4" id="4"/>
            <p:cNvSpPr txBox="true"/>
            <p:nvPr/>
          </p:nvSpPr>
          <p:spPr>
            <a:xfrm>
              <a:off x="0" y="-104775"/>
              <a:ext cx="856991" cy="228135"/>
            </a:xfrm>
            <a:prstGeom prst="rect">
              <a:avLst/>
            </a:prstGeom>
          </p:spPr>
          <p:txBody>
            <a:bodyPr anchor="ctr" rtlCol="false" tIns="50800" lIns="50800" bIns="50800" rIns="50800"/>
            <a:lstStyle/>
            <a:p>
              <a:pPr algn="ctr">
                <a:lnSpc>
                  <a:spcPts val="7000"/>
                </a:lnSpc>
                <a:spcBef>
                  <a:spcPct val="0"/>
                </a:spcBef>
              </a:pPr>
              <a:r>
                <a:rPr lang="en-US" sz="5000">
                  <a:solidFill>
                    <a:srgbClr val="000000"/>
                  </a:solidFill>
                  <a:latin typeface="Hitchcut"/>
                  <a:ea typeface="Hitchcut"/>
                  <a:cs typeface="Hitchcut"/>
                  <a:sym typeface="Hitchcut"/>
                </a:rPr>
                <a:t>Introdução</a:t>
              </a:r>
            </a:p>
          </p:txBody>
        </p:sp>
      </p:grpSp>
      <p:sp>
        <p:nvSpPr>
          <p:cNvPr name="TextBox 5" id="5"/>
          <p:cNvSpPr txBox="true"/>
          <p:nvPr/>
        </p:nvSpPr>
        <p:spPr>
          <a:xfrm rot="0">
            <a:off x="520827" y="2727685"/>
            <a:ext cx="8623173" cy="5509260"/>
          </a:xfrm>
          <a:prstGeom prst="rect">
            <a:avLst/>
          </a:prstGeom>
        </p:spPr>
        <p:txBody>
          <a:bodyPr anchor="t" rtlCol="false" tIns="0" lIns="0" bIns="0" rIns="0">
            <a:spAutoFit/>
          </a:bodyPr>
          <a:lstStyle/>
          <a:p>
            <a:pPr algn="l">
              <a:lnSpc>
                <a:spcPts val="2924"/>
              </a:lnSpc>
            </a:pPr>
            <a:r>
              <a:rPr lang="en-US" sz="3899">
                <a:solidFill>
                  <a:srgbClr val="427F12"/>
                </a:solidFill>
                <a:latin typeface="Arimo"/>
                <a:ea typeface="Arimo"/>
                <a:cs typeface="Arimo"/>
                <a:sym typeface="Arimo"/>
              </a:rPr>
              <a:t>Com o crescimento urbano acelerado, a gestão de resíduos sólidos urbanos tornou-se um dos principais desafios das cidades modernas. Sistemas tradicionais de coleta são ineficientes, pois não consideram o real estado das lixeiras. A integração de tecnologias de IoT permite a coleta de dados em tempo real, promovendo uma gestão mais eficaz. Este artigo propõe um sistema inteligente que utiliza sensores para monitorar o nível de enchimento de lixeiras e otimizar rotas de coleta, contribuindo para a sustentabilidade e qualidade de vida urbana. </a:t>
            </a:r>
          </a:p>
        </p:txBody>
      </p:sp>
      <p:sp>
        <p:nvSpPr>
          <p:cNvPr name="Freeform 6" id="6"/>
          <p:cNvSpPr/>
          <p:nvPr/>
        </p:nvSpPr>
        <p:spPr>
          <a:xfrm flipH="false" flipV="false" rot="5400000">
            <a:off x="8690530" y="5481867"/>
            <a:ext cx="1277598" cy="350759"/>
          </a:xfrm>
          <a:custGeom>
            <a:avLst/>
            <a:gdLst/>
            <a:ahLst/>
            <a:cxnLst/>
            <a:rect r="r" b="b" t="t" l="l"/>
            <a:pathLst>
              <a:path h="350759" w="1277598">
                <a:moveTo>
                  <a:pt x="0" y="0"/>
                </a:moveTo>
                <a:lnTo>
                  <a:pt x="1277598" y="0"/>
                </a:lnTo>
                <a:lnTo>
                  <a:pt x="1277598" y="350759"/>
                </a:lnTo>
                <a:lnTo>
                  <a:pt x="0" y="350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262832">
            <a:off x="496326" y="9133464"/>
            <a:ext cx="859497" cy="859497"/>
          </a:xfrm>
          <a:custGeom>
            <a:avLst/>
            <a:gdLst/>
            <a:ahLst/>
            <a:cxnLst/>
            <a:rect r="r" b="b" t="t" l="l"/>
            <a:pathLst>
              <a:path h="859497" w="859497">
                <a:moveTo>
                  <a:pt x="0" y="0"/>
                </a:moveTo>
                <a:lnTo>
                  <a:pt x="859497" y="0"/>
                </a:lnTo>
                <a:lnTo>
                  <a:pt x="859497" y="859496"/>
                </a:lnTo>
                <a:lnTo>
                  <a:pt x="0" y="8594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1019494">
            <a:off x="8630905" y="1751119"/>
            <a:ext cx="373575" cy="326878"/>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10" id="10"/>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8896247">
            <a:off x="8897718" y="9553634"/>
            <a:ext cx="373575" cy="326878"/>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13" id="13"/>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211884">
            <a:off x="10820676" y="363731"/>
            <a:ext cx="6383278" cy="1993848"/>
            <a:chOff x="0" y="0"/>
            <a:chExt cx="702687" cy="219488"/>
          </a:xfrm>
        </p:grpSpPr>
        <p:sp>
          <p:nvSpPr>
            <p:cNvPr name="Freeform 15" id="15"/>
            <p:cNvSpPr/>
            <p:nvPr/>
          </p:nvSpPr>
          <p:spPr>
            <a:xfrm flipH="false" flipV="false" rot="0">
              <a:off x="0" y="0"/>
              <a:ext cx="702687" cy="219488"/>
            </a:xfrm>
            <a:custGeom>
              <a:avLst/>
              <a:gdLst/>
              <a:ahLst/>
              <a:cxnLst/>
              <a:rect r="r" b="b" t="t" l="l"/>
              <a:pathLst>
                <a:path h="219488" w="702687">
                  <a:moveTo>
                    <a:pt x="0" y="0"/>
                  </a:moveTo>
                  <a:lnTo>
                    <a:pt x="702687" y="0"/>
                  </a:lnTo>
                  <a:lnTo>
                    <a:pt x="702687" y="219488"/>
                  </a:lnTo>
                  <a:lnTo>
                    <a:pt x="0" y="219488"/>
                  </a:lnTo>
                  <a:close/>
                </a:path>
              </a:pathLst>
            </a:custGeom>
            <a:solidFill>
              <a:srgbClr val="4BA2E6"/>
            </a:solidFill>
          </p:spPr>
        </p:sp>
        <p:sp>
          <p:nvSpPr>
            <p:cNvPr name="TextBox 16" id="16"/>
            <p:cNvSpPr txBox="true"/>
            <p:nvPr/>
          </p:nvSpPr>
          <p:spPr>
            <a:xfrm>
              <a:off x="0" y="-104775"/>
              <a:ext cx="702687" cy="324263"/>
            </a:xfrm>
            <a:prstGeom prst="rect">
              <a:avLst/>
            </a:prstGeom>
          </p:spPr>
          <p:txBody>
            <a:bodyPr anchor="ctr" rtlCol="false" tIns="50800" lIns="50800" bIns="50800" rIns="50800"/>
            <a:lstStyle/>
            <a:p>
              <a:pPr algn="ctr">
                <a:lnSpc>
                  <a:spcPts val="7000"/>
                </a:lnSpc>
                <a:spcBef>
                  <a:spcPct val="0"/>
                </a:spcBef>
              </a:pPr>
              <a:r>
                <a:rPr lang="en-US" sz="5000">
                  <a:solidFill>
                    <a:srgbClr val="000000"/>
                  </a:solidFill>
                  <a:latin typeface="Hitchcut"/>
                  <a:ea typeface="Hitchcut"/>
                  <a:cs typeface="Hitchcut"/>
                  <a:sym typeface="Hitchcut"/>
                </a:rPr>
                <a:t>Fundamentação Teórica</a:t>
              </a:r>
            </a:p>
          </p:txBody>
        </p:sp>
      </p:grpSp>
      <p:sp>
        <p:nvSpPr>
          <p:cNvPr name="TextBox 17" id="17"/>
          <p:cNvSpPr txBox="true"/>
          <p:nvPr/>
        </p:nvSpPr>
        <p:spPr>
          <a:xfrm rot="0">
            <a:off x="9664827" y="2695152"/>
            <a:ext cx="8623173" cy="6233160"/>
          </a:xfrm>
          <a:prstGeom prst="rect">
            <a:avLst/>
          </a:prstGeom>
        </p:spPr>
        <p:txBody>
          <a:bodyPr anchor="t" rtlCol="false" tIns="0" lIns="0" bIns="0" rIns="0">
            <a:spAutoFit/>
          </a:bodyPr>
          <a:lstStyle/>
          <a:p>
            <a:pPr algn="l">
              <a:lnSpc>
                <a:spcPts val="2924"/>
              </a:lnSpc>
            </a:pPr>
            <a:r>
              <a:rPr lang="en-US" sz="3899">
                <a:solidFill>
                  <a:srgbClr val="427F12"/>
                </a:solidFill>
                <a:latin typeface="Arimo"/>
                <a:ea typeface="Arimo"/>
                <a:cs typeface="Arimo"/>
                <a:sym typeface="Arimo"/>
              </a:rPr>
              <a:t>A Internet das Coisas (IoT) consiste na interconexão de dispositivos físicos por meio da internet, permitindo coleta, transmissão e análise de dados. Em cidades inteligentes, a IoT é aplicada para melhorar serviços como transporte, energia, saúde e saneamento. A coleta de resíduos com IoT utiliza sensores, redes de comunicação (ex: LoRa, Wi-Fi, NB-IoT) e plataformas de dados para apoiar decisões em tempo real. A gestão inteligente de resíduos faz parte da vertical de sustentabilidade urbana e contribui para o cumprimento dos Objetivos de Desenvolvimento Sustentável (ODS). </a:t>
            </a:r>
          </a:p>
        </p:txBody>
      </p:sp>
      <p:grpSp>
        <p:nvGrpSpPr>
          <p:cNvPr name="Group 18" id="18"/>
          <p:cNvGrpSpPr/>
          <p:nvPr/>
        </p:nvGrpSpPr>
        <p:grpSpPr>
          <a:xfrm rot="-1019494">
            <a:off x="1068308" y="1962008"/>
            <a:ext cx="373575" cy="326878"/>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20" id="20"/>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5400000">
            <a:off x="8690530" y="7950090"/>
            <a:ext cx="1277598" cy="350759"/>
          </a:xfrm>
          <a:custGeom>
            <a:avLst/>
            <a:gdLst/>
            <a:ahLst/>
            <a:cxnLst/>
            <a:rect r="r" b="b" t="t" l="l"/>
            <a:pathLst>
              <a:path h="350759" w="1277598">
                <a:moveTo>
                  <a:pt x="0" y="0"/>
                </a:moveTo>
                <a:lnTo>
                  <a:pt x="1277598" y="0"/>
                </a:lnTo>
                <a:lnTo>
                  <a:pt x="1277598" y="350759"/>
                </a:lnTo>
                <a:lnTo>
                  <a:pt x="0" y="350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5400000">
            <a:off x="8580668" y="3015697"/>
            <a:ext cx="1277598" cy="350759"/>
          </a:xfrm>
          <a:custGeom>
            <a:avLst/>
            <a:gdLst/>
            <a:ahLst/>
            <a:cxnLst/>
            <a:rect r="r" b="b" t="t" l="l"/>
            <a:pathLst>
              <a:path h="350759" w="1277598">
                <a:moveTo>
                  <a:pt x="0" y="0"/>
                </a:moveTo>
                <a:lnTo>
                  <a:pt x="1277598" y="0"/>
                </a:lnTo>
                <a:lnTo>
                  <a:pt x="1277598" y="350758"/>
                </a:lnTo>
                <a:lnTo>
                  <a:pt x="0" y="3507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10800000">
            <a:off x="3241704" y="9304450"/>
            <a:ext cx="1277598" cy="350759"/>
          </a:xfrm>
          <a:custGeom>
            <a:avLst/>
            <a:gdLst/>
            <a:ahLst/>
            <a:cxnLst/>
            <a:rect r="r" b="b" t="t" l="l"/>
            <a:pathLst>
              <a:path h="350759" w="1277598">
                <a:moveTo>
                  <a:pt x="0" y="0"/>
                </a:moveTo>
                <a:lnTo>
                  <a:pt x="1277598" y="0"/>
                </a:lnTo>
                <a:lnTo>
                  <a:pt x="1277598" y="350759"/>
                </a:lnTo>
                <a:lnTo>
                  <a:pt x="0" y="350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10800000">
            <a:off x="13854043" y="9293381"/>
            <a:ext cx="1277598" cy="350759"/>
          </a:xfrm>
          <a:custGeom>
            <a:avLst/>
            <a:gdLst/>
            <a:ahLst/>
            <a:cxnLst/>
            <a:rect r="r" b="b" t="t" l="l"/>
            <a:pathLst>
              <a:path h="350759" w="1277598">
                <a:moveTo>
                  <a:pt x="0" y="0"/>
                </a:moveTo>
                <a:lnTo>
                  <a:pt x="1277598" y="0"/>
                </a:lnTo>
                <a:lnTo>
                  <a:pt x="1277598" y="350759"/>
                </a:lnTo>
                <a:lnTo>
                  <a:pt x="0" y="350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DF2"/>
        </a:solidFill>
      </p:bgPr>
    </p:bg>
    <p:spTree>
      <p:nvGrpSpPr>
        <p:cNvPr id="1" name=""/>
        <p:cNvGrpSpPr/>
        <p:nvPr/>
      </p:nvGrpSpPr>
      <p:grpSpPr>
        <a:xfrm>
          <a:off x="0" y="0"/>
          <a:ext cx="0" cy="0"/>
          <a:chOff x="0" y="0"/>
          <a:chExt cx="0" cy="0"/>
        </a:xfrm>
      </p:grpSpPr>
      <p:grpSp>
        <p:nvGrpSpPr>
          <p:cNvPr name="Group 2" id="2"/>
          <p:cNvGrpSpPr/>
          <p:nvPr/>
        </p:nvGrpSpPr>
        <p:grpSpPr>
          <a:xfrm rot="211884">
            <a:off x="1168804" y="470226"/>
            <a:ext cx="6996534" cy="1811238"/>
            <a:chOff x="0" y="0"/>
            <a:chExt cx="770195" cy="199385"/>
          </a:xfrm>
        </p:grpSpPr>
        <p:sp>
          <p:nvSpPr>
            <p:cNvPr name="Freeform 3" id="3"/>
            <p:cNvSpPr/>
            <p:nvPr/>
          </p:nvSpPr>
          <p:spPr>
            <a:xfrm flipH="false" flipV="false" rot="0">
              <a:off x="0" y="0"/>
              <a:ext cx="770195" cy="199385"/>
            </a:xfrm>
            <a:custGeom>
              <a:avLst/>
              <a:gdLst/>
              <a:ahLst/>
              <a:cxnLst/>
              <a:rect r="r" b="b" t="t" l="l"/>
              <a:pathLst>
                <a:path h="199385" w="770195">
                  <a:moveTo>
                    <a:pt x="0" y="0"/>
                  </a:moveTo>
                  <a:lnTo>
                    <a:pt x="770195" y="0"/>
                  </a:lnTo>
                  <a:lnTo>
                    <a:pt x="770195" y="199385"/>
                  </a:lnTo>
                  <a:lnTo>
                    <a:pt x="0" y="199385"/>
                  </a:lnTo>
                  <a:close/>
                </a:path>
              </a:pathLst>
            </a:custGeom>
            <a:solidFill>
              <a:srgbClr val="24B24E"/>
            </a:solidFill>
          </p:spPr>
        </p:sp>
        <p:sp>
          <p:nvSpPr>
            <p:cNvPr name="TextBox 4" id="4"/>
            <p:cNvSpPr txBox="true"/>
            <p:nvPr/>
          </p:nvSpPr>
          <p:spPr>
            <a:xfrm>
              <a:off x="0" y="-38100"/>
              <a:ext cx="770195" cy="23748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296991">
            <a:off x="2247477" y="8888958"/>
            <a:ext cx="8699018" cy="5092880"/>
          </a:xfrm>
          <a:custGeom>
            <a:avLst/>
            <a:gdLst/>
            <a:ahLst/>
            <a:cxnLst/>
            <a:rect r="r" b="b" t="t" l="l"/>
            <a:pathLst>
              <a:path h="5092880" w="8699018">
                <a:moveTo>
                  <a:pt x="0" y="0"/>
                </a:moveTo>
                <a:lnTo>
                  <a:pt x="8699018" y="0"/>
                </a:lnTo>
                <a:lnTo>
                  <a:pt x="8699018" y="5092879"/>
                </a:lnTo>
                <a:lnTo>
                  <a:pt x="0" y="50928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211884">
            <a:off x="1170137" y="870574"/>
            <a:ext cx="6405460" cy="1865491"/>
          </a:xfrm>
          <a:prstGeom prst="rect">
            <a:avLst/>
          </a:prstGeom>
        </p:spPr>
        <p:txBody>
          <a:bodyPr anchor="t" rtlCol="false" tIns="0" lIns="0" bIns="0" rIns="0">
            <a:spAutoFit/>
          </a:bodyPr>
          <a:lstStyle/>
          <a:p>
            <a:pPr algn="ctr">
              <a:lnSpc>
                <a:spcPts val="3750"/>
              </a:lnSpc>
            </a:pPr>
            <a:r>
              <a:rPr lang="en-US" sz="5000">
                <a:solidFill>
                  <a:srgbClr val="FFFDF2"/>
                </a:solidFill>
                <a:latin typeface="Hitchcut"/>
                <a:ea typeface="Hitchcut"/>
                <a:cs typeface="Hitchcut"/>
                <a:sym typeface="Hitchcut"/>
              </a:rPr>
              <a:t>. Trabalhos Relacionados</a:t>
            </a:r>
          </a:p>
          <a:p>
            <a:pPr algn="ctr">
              <a:lnSpc>
                <a:spcPts val="5963"/>
              </a:lnSpc>
            </a:pPr>
          </a:p>
        </p:txBody>
      </p:sp>
      <p:sp>
        <p:nvSpPr>
          <p:cNvPr name="TextBox 7" id="7"/>
          <p:cNvSpPr txBox="true"/>
          <p:nvPr/>
        </p:nvSpPr>
        <p:spPr>
          <a:xfrm rot="0">
            <a:off x="471645" y="2806484"/>
            <a:ext cx="8437040" cy="6233160"/>
          </a:xfrm>
          <a:prstGeom prst="rect">
            <a:avLst/>
          </a:prstGeom>
        </p:spPr>
        <p:txBody>
          <a:bodyPr anchor="t" rtlCol="false" tIns="0" lIns="0" bIns="0" rIns="0">
            <a:spAutoFit/>
          </a:bodyPr>
          <a:lstStyle/>
          <a:p>
            <a:pPr algn="ctr">
              <a:lnSpc>
                <a:spcPts val="2924"/>
              </a:lnSpc>
            </a:pPr>
            <a:r>
              <a:rPr lang="en-US" sz="3899">
                <a:solidFill>
                  <a:srgbClr val="427F12"/>
                </a:solidFill>
                <a:latin typeface="Arimo"/>
                <a:ea typeface="Arimo"/>
                <a:cs typeface="Arimo"/>
                <a:sym typeface="Arimo"/>
              </a:rPr>
              <a:t>Diversos estudos vêm explorando o uso da IoT na gestão de resíduos. Gubbi et al. (2013) propuseram uma arquitetura geral de IoT que pode ser aplicada ao gerenciamento urbano. Zanetti et al. (2020) apresentaram um estudo de caso com sensores em lixeiras públicas, destacando a redução de custos logísticos. Contudo, há poucos estudos que integram essas tecnologias com plataformas adaptativas e otimizadas para diferentes contextos urbanos brasileiros. Este artigo busca contribuir com essa lacuna por meio da criação de um sistema completo e replicável.</a:t>
            </a:r>
          </a:p>
        </p:txBody>
      </p:sp>
      <p:grpSp>
        <p:nvGrpSpPr>
          <p:cNvPr name="Group 8" id="8"/>
          <p:cNvGrpSpPr/>
          <p:nvPr/>
        </p:nvGrpSpPr>
        <p:grpSpPr>
          <a:xfrm rot="-368940">
            <a:off x="10499081" y="809318"/>
            <a:ext cx="6465224" cy="994410"/>
            <a:chOff x="0" y="0"/>
            <a:chExt cx="4986075" cy="766904"/>
          </a:xfrm>
        </p:grpSpPr>
        <p:sp>
          <p:nvSpPr>
            <p:cNvPr name="Freeform 9" id="9"/>
            <p:cNvSpPr/>
            <p:nvPr/>
          </p:nvSpPr>
          <p:spPr>
            <a:xfrm flipH="false" flipV="false" rot="0">
              <a:off x="0" y="0"/>
              <a:ext cx="4986075" cy="766904"/>
            </a:xfrm>
            <a:custGeom>
              <a:avLst/>
              <a:gdLst/>
              <a:ahLst/>
              <a:cxnLst/>
              <a:rect r="r" b="b" t="t" l="l"/>
              <a:pathLst>
                <a:path h="766904" w="4986075">
                  <a:moveTo>
                    <a:pt x="203200" y="766904"/>
                  </a:moveTo>
                  <a:lnTo>
                    <a:pt x="4782875" y="766904"/>
                  </a:lnTo>
                  <a:lnTo>
                    <a:pt x="4986075" y="0"/>
                  </a:lnTo>
                  <a:lnTo>
                    <a:pt x="0" y="0"/>
                  </a:lnTo>
                  <a:lnTo>
                    <a:pt x="203200" y="766904"/>
                  </a:lnTo>
                  <a:close/>
                </a:path>
              </a:pathLst>
            </a:custGeom>
            <a:solidFill>
              <a:srgbClr val="24B24E"/>
            </a:solidFill>
          </p:spPr>
        </p:sp>
        <p:sp>
          <p:nvSpPr>
            <p:cNvPr name="TextBox 10" id="10"/>
            <p:cNvSpPr txBox="true"/>
            <p:nvPr/>
          </p:nvSpPr>
          <p:spPr>
            <a:xfrm>
              <a:off x="127000" y="-104775"/>
              <a:ext cx="4732075" cy="871679"/>
            </a:xfrm>
            <a:prstGeom prst="rect">
              <a:avLst/>
            </a:prstGeom>
          </p:spPr>
          <p:txBody>
            <a:bodyPr anchor="ctr" rtlCol="false" tIns="50800" lIns="50800" bIns="50800" rIns="50800"/>
            <a:lstStyle/>
            <a:p>
              <a:pPr algn="ctr">
                <a:lnSpc>
                  <a:spcPts val="7000"/>
                </a:lnSpc>
              </a:pPr>
              <a:r>
                <a:rPr lang="en-US" sz="5000">
                  <a:solidFill>
                    <a:srgbClr val="FFFFFF"/>
                  </a:solidFill>
                  <a:latin typeface="Hitchcut"/>
                  <a:ea typeface="Hitchcut"/>
                  <a:cs typeface="Hitchcut"/>
                  <a:sym typeface="Hitchcut"/>
                </a:rPr>
                <a:t>Metodologia</a:t>
              </a:r>
            </a:p>
          </p:txBody>
        </p:sp>
      </p:grpSp>
      <p:grpSp>
        <p:nvGrpSpPr>
          <p:cNvPr name="Group 11" id="11"/>
          <p:cNvGrpSpPr/>
          <p:nvPr/>
        </p:nvGrpSpPr>
        <p:grpSpPr>
          <a:xfrm rot="0">
            <a:off x="356530" y="9696018"/>
            <a:ext cx="230231" cy="23023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8E11"/>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710420">
            <a:off x="14894868" y="9696018"/>
            <a:ext cx="230231" cy="23023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4E"/>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1262832">
            <a:off x="17124633" y="828832"/>
            <a:ext cx="859497" cy="859497"/>
          </a:xfrm>
          <a:custGeom>
            <a:avLst/>
            <a:gdLst/>
            <a:ahLst/>
            <a:cxnLst/>
            <a:rect r="r" b="b" t="t" l="l"/>
            <a:pathLst>
              <a:path h="859497" w="859497">
                <a:moveTo>
                  <a:pt x="0" y="0"/>
                </a:moveTo>
                <a:lnTo>
                  <a:pt x="859497" y="0"/>
                </a:lnTo>
                <a:lnTo>
                  <a:pt x="859497" y="859496"/>
                </a:lnTo>
                <a:lnTo>
                  <a:pt x="0" y="8594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p:nvPr/>
        </p:nvGrpSpPr>
        <p:grpSpPr>
          <a:xfrm rot="-1019494">
            <a:off x="532424" y="513370"/>
            <a:ext cx="373575" cy="326878"/>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E11"/>
            </a:solidFill>
          </p:spPr>
        </p:sp>
        <p:sp>
          <p:nvSpPr>
            <p:cNvPr name="TextBox 20" id="20"/>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8896247">
            <a:off x="9152663" y="1212406"/>
            <a:ext cx="373575" cy="326878"/>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E11"/>
            </a:solidFill>
          </p:spPr>
        </p:sp>
        <p:sp>
          <p:nvSpPr>
            <p:cNvPr name="TextBox 23" id="23"/>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9584274" y="2503895"/>
            <a:ext cx="8437040" cy="6957060"/>
          </a:xfrm>
          <a:prstGeom prst="rect">
            <a:avLst/>
          </a:prstGeom>
        </p:spPr>
        <p:txBody>
          <a:bodyPr anchor="t" rtlCol="false" tIns="0" lIns="0" bIns="0" rIns="0">
            <a:spAutoFit/>
          </a:bodyPr>
          <a:lstStyle/>
          <a:p>
            <a:pPr algn="ctr">
              <a:lnSpc>
                <a:spcPts val="2924"/>
              </a:lnSpc>
            </a:pPr>
            <a:r>
              <a:rPr lang="en-US" sz="3899">
                <a:solidFill>
                  <a:srgbClr val="427F12"/>
                </a:solidFill>
                <a:latin typeface="Arimo"/>
                <a:ea typeface="Arimo"/>
                <a:cs typeface="Arimo"/>
                <a:sym typeface="Arimo"/>
              </a:rPr>
              <a:t>O sistema foi desenvolvido seguindo uma abordagem experimental e iterativa. As etapas principais incluíram:  Levantamento dos requisitos técnicos e urbanos; Escolha dos sensores ultrassônicos para medição de nível de enchimento;  Desenvolvimento de hardware com micro controladores ESP32 e comunicação Wi-Fi;  Criação de uma plataforma web para visualização dos dados em tempo real;  Integração com algoritmo de otimização de rotas baseado em Dijkstra e parâmetros de trânsito. Os testes ocorreram em um bairro com características mistas (residencial e comercial), com 10 lixeiras equipadas com sensores conectados à rede Wi-Fi pública.</a:t>
            </a:r>
          </a:p>
        </p:txBody>
      </p:sp>
      <p:sp>
        <p:nvSpPr>
          <p:cNvPr name="Freeform 25" id="25"/>
          <p:cNvSpPr/>
          <p:nvPr/>
        </p:nvSpPr>
        <p:spPr>
          <a:xfrm flipH="false" flipV="false" rot="1262832">
            <a:off x="1245332" y="9165312"/>
            <a:ext cx="859497" cy="859497"/>
          </a:xfrm>
          <a:custGeom>
            <a:avLst/>
            <a:gdLst/>
            <a:ahLst/>
            <a:cxnLst/>
            <a:rect r="r" b="b" t="t" l="l"/>
            <a:pathLst>
              <a:path h="859497" w="859497">
                <a:moveTo>
                  <a:pt x="0" y="0"/>
                </a:moveTo>
                <a:lnTo>
                  <a:pt x="859497" y="0"/>
                </a:lnTo>
                <a:lnTo>
                  <a:pt x="859497" y="859497"/>
                </a:lnTo>
                <a:lnTo>
                  <a:pt x="0" y="8594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1262832">
            <a:off x="17302835" y="9584442"/>
            <a:ext cx="859497" cy="859497"/>
          </a:xfrm>
          <a:custGeom>
            <a:avLst/>
            <a:gdLst/>
            <a:ahLst/>
            <a:cxnLst/>
            <a:rect r="r" b="b" t="t" l="l"/>
            <a:pathLst>
              <a:path h="859497" w="859497">
                <a:moveTo>
                  <a:pt x="0" y="0"/>
                </a:moveTo>
                <a:lnTo>
                  <a:pt x="859497" y="0"/>
                </a:lnTo>
                <a:lnTo>
                  <a:pt x="859497" y="859497"/>
                </a:lnTo>
                <a:lnTo>
                  <a:pt x="0" y="8594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7" id="27"/>
          <p:cNvGrpSpPr/>
          <p:nvPr/>
        </p:nvGrpSpPr>
        <p:grpSpPr>
          <a:xfrm rot="-8896247">
            <a:off x="10963203" y="9532580"/>
            <a:ext cx="373575" cy="326878"/>
            <a:chOff x="0" y="0"/>
            <a:chExt cx="812800" cy="711200"/>
          </a:xfrm>
        </p:grpSpPr>
        <p:sp>
          <p:nvSpPr>
            <p:cNvPr name="Freeform 28" id="2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24B24E"/>
            </a:solidFill>
          </p:spPr>
        </p:sp>
        <p:sp>
          <p:nvSpPr>
            <p:cNvPr name="TextBox 29" id="29"/>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DF2"/>
        </a:solidFill>
      </p:bgPr>
    </p:bg>
    <p:spTree>
      <p:nvGrpSpPr>
        <p:cNvPr id="1" name=""/>
        <p:cNvGrpSpPr/>
        <p:nvPr/>
      </p:nvGrpSpPr>
      <p:grpSpPr>
        <a:xfrm>
          <a:off x="0" y="0"/>
          <a:ext cx="0" cy="0"/>
          <a:chOff x="0" y="0"/>
          <a:chExt cx="0" cy="0"/>
        </a:xfrm>
      </p:grpSpPr>
      <p:sp>
        <p:nvSpPr>
          <p:cNvPr name="Freeform 2" id="2"/>
          <p:cNvSpPr/>
          <p:nvPr/>
        </p:nvSpPr>
        <p:spPr>
          <a:xfrm flipH="false" flipV="false" rot="-481065">
            <a:off x="112867" y="1982555"/>
            <a:ext cx="7538316" cy="7250489"/>
          </a:xfrm>
          <a:custGeom>
            <a:avLst/>
            <a:gdLst/>
            <a:ahLst/>
            <a:cxnLst/>
            <a:rect r="r" b="b" t="t" l="l"/>
            <a:pathLst>
              <a:path h="7250489" w="7538316">
                <a:moveTo>
                  <a:pt x="0" y="0"/>
                </a:moveTo>
                <a:lnTo>
                  <a:pt x="7538316" y="0"/>
                </a:lnTo>
                <a:lnTo>
                  <a:pt x="7538316" y="7250489"/>
                </a:lnTo>
                <a:lnTo>
                  <a:pt x="0" y="7250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97872">
            <a:off x="4869426" y="4721978"/>
            <a:ext cx="952592" cy="952592"/>
          </a:xfrm>
          <a:custGeom>
            <a:avLst/>
            <a:gdLst/>
            <a:ahLst/>
            <a:cxnLst/>
            <a:rect r="r" b="b" t="t" l="l"/>
            <a:pathLst>
              <a:path h="952592" w="952592">
                <a:moveTo>
                  <a:pt x="0" y="0"/>
                </a:moveTo>
                <a:lnTo>
                  <a:pt x="952592" y="0"/>
                </a:lnTo>
                <a:lnTo>
                  <a:pt x="952592" y="952592"/>
                </a:lnTo>
                <a:lnTo>
                  <a:pt x="0" y="952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1019494">
            <a:off x="6844754" y="1117942"/>
            <a:ext cx="373575" cy="326878"/>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27F12"/>
            </a:solidFill>
          </p:spPr>
        </p:sp>
        <p:sp>
          <p:nvSpPr>
            <p:cNvPr name="TextBox 6" id="6"/>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8795850">
            <a:off x="1989370" y="2801012"/>
            <a:ext cx="337224" cy="295071"/>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E11"/>
            </a:solidFill>
          </p:spPr>
        </p:sp>
        <p:sp>
          <p:nvSpPr>
            <p:cNvPr name="TextBox 9" id="9"/>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877988">
            <a:off x="1290689" y="1538915"/>
            <a:ext cx="822455" cy="460575"/>
          </a:xfrm>
          <a:custGeom>
            <a:avLst/>
            <a:gdLst/>
            <a:ahLst/>
            <a:cxnLst/>
            <a:rect r="r" b="b" t="t" l="l"/>
            <a:pathLst>
              <a:path h="460575" w="822455">
                <a:moveTo>
                  <a:pt x="0" y="0"/>
                </a:moveTo>
                <a:lnTo>
                  <a:pt x="822455" y="0"/>
                </a:lnTo>
                <a:lnTo>
                  <a:pt x="822455" y="460575"/>
                </a:lnTo>
                <a:lnTo>
                  <a:pt x="0" y="46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7663728" y="448054"/>
            <a:ext cx="9595572" cy="994443"/>
            <a:chOff x="0" y="0"/>
            <a:chExt cx="7400245" cy="766929"/>
          </a:xfrm>
        </p:grpSpPr>
        <p:sp>
          <p:nvSpPr>
            <p:cNvPr name="Freeform 12" id="12"/>
            <p:cNvSpPr/>
            <p:nvPr/>
          </p:nvSpPr>
          <p:spPr>
            <a:xfrm flipH="false" flipV="false" rot="0">
              <a:off x="0" y="0"/>
              <a:ext cx="7400245" cy="766929"/>
            </a:xfrm>
            <a:custGeom>
              <a:avLst/>
              <a:gdLst/>
              <a:ahLst/>
              <a:cxnLst/>
              <a:rect r="r" b="b" t="t" l="l"/>
              <a:pathLst>
                <a:path h="766929" w="7400245">
                  <a:moveTo>
                    <a:pt x="203200" y="766929"/>
                  </a:moveTo>
                  <a:lnTo>
                    <a:pt x="7197045" y="766929"/>
                  </a:lnTo>
                  <a:lnTo>
                    <a:pt x="7400245" y="0"/>
                  </a:lnTo>
                  <a:lnTo>
                    <a:pt x="0" y="0"/>
                  </a:lnTo>
                  <a:lnTo>
                    <a:pt x="203200" y="766929"/>
                  </a:lnTo>
                  <a:close/>
                </a:path>
              </a:pathLst>
            </a:custGeom>
            <a:solidFill>
              <a:srgbClr val="F9CF0B"/>
            </a:solidFill>
          </p:spPr>
        </p:sp>
        <p:sp>
          <p:nvSpPr>
            <p:cNvPr name="TextBox 13" id="13"/>
            <p:cNvSpPr txBox="true"/>
            <p:nvPr/>
          </p:nvSpPr>
          <p:spPr>
            <a:xfrm>
              <a:off x="127000" y="-104775"/>
              <a:ext cx="7146245" cy="871704"/>
            </a:xfrm>
            <a:prstGeom prst="rect">
              <a:avLst/>
            </a:prstGeom>
          </p:spPr>
          <p:txBody>
            <a:bodyPr anchor="ctr" rtlCol="false" tIns="50800" lIns="50800" bIns="50800" rIns="50800"/>
            <a:lstStyle/>
            <a:p>
              <a:pPr algn="ctr">
                <a:lnSpc>
                  <a:spcPts val="7000"/>
                </a:lnSpc>
              </a:pPr>
              <a:r>
                <a:rPr lang="en-US" sz="5000">
                  <a:solidFill>
                    <a:srgbClr val="FFFFFF"/>
                  </a:solidFill>
                  <a:latin typeface="Hitchcut"/>
                  <a:ea typeface="Hitchcut"/>
                  <a:cs typeface="Hitchcut"/>
                  <a:sym typeface="Hitchcut"/>
                </a:rPr>
                <a:t>Implementação do Sistema</a:t>
              </a:r>
            </a:p>
          </p:txBody>
        </p:sp>
      </p:grpSp>
      <p:sp>
        <p:nvSpPr>
          <p:cNvPr name="TextBox 14" id="14"/>
          <p:cNvSpPr txBox="true"/>
          <p:nvPr/>
        </p:nvSpPr>
        <p:spPr>
          <a:xfrm rot="17751">
            <a:off x="7685362" y="1537530"/>
            <a:ext cx="10130493" cy="8405495"/>
          </a:xfrm>
          <a:prstGeom prst="rect">
            <a:avLst/>
          </a:prstGeom>
        </p:spPr>
        <p:txBody>
          <a:bodyPr anchor="t" rtlCol="false" tIns="0" lIns="0" bIns="0" rIns="0">
            <a:spAutoFit/>
          </a:bodyPr>
          <a:lstStyle/>
          <a:p>
            <a:pPr algn="l">
              <a:lnSpc>
                <a:spcPts val="4165"/>
              </a:lnSpc>
            </a:pPr>
            <a:r>
              <a:rPr lang="en-US" sz="3500" b="true">
                <a:solidFill>
                  <a:srgbClr val="FADA17"/>
                </a:solidFill>
                <a:latin typeface="Arimo Bold"/>
                <a:ea typeface="Arimo Bold"/>
                <a:cs typeface="Arimo Bold"/>
                <a:sym typeface="Arimo Bold"/>
              </a:rPr>
              <a:t>O sistema é composto por três módulos principais: Módulo de sensores: utiliza sensores ultrassônicos HC-SR04 conectados a microcontroladores ESP32. O sensor mede a distância entre o topo da lixeira e o nível do lixo. Os dados são processados localmente e enviados via Wi-Fi para o servidor. Módulo de comunicação: a comunicação é realizada por protocolo MQTT, garantindo eficiência e confiabilidade. O servidor MQTT centraliza os dados e os envia para a plataforma web. Plataforma de visualização: interface desenvolvida em React com backend em Node.js. Exibe mapa com as lixeiras georreferenciadas e seu nível de enchimento, alertas de lixeira cheia e sugestão de rotas.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DF2"/>
        </a:solidFill>
      </p:bgPr>
    </p:bg>
    <p:spTree>
      <p:nvGrpSpPr>
        <p:cNvPr id="1" name=""/>
        <p:cNvGrpSpPr/>
        <p:nvPr/>
      </p:nvGrpSpPr>
      <p:grpSpPr>
        <a:xfrm>
          <a:off x="0" y="0"/>
          <a:ext cx="0" cy="0"/>
          <a:chOff x="0" y="0"/>
          <a:chExt cx="0" cy="0"/>
        </a:xfrm>
      </p:grpSpPr>
      <p:grpSp>
        <p:nvGrpSpPr>
          <p:cNvPr name="Group 2" id="2"/>
          <p:cNvGrpSpPr/>
          <p:nvPr/>
        </p:nvGrpSpPr>
        <p:grpSpPr>
          <a:xfrm rot="7076906">
            <a:off x="9504006" y="1106863"/>
            <a:ext cx="373575" cy="326878"/>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0B0CF"/>
            </a:solidFill>
          </p:spPr>
        </p:sp>
        <p:sp>
          <p:nvSpPr>
            <p:cNvPr name="TextBox 4" id="4"/>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136777" y="3016642"/>
            <a:ext cx="5929666" cy="5770380"/>
          </a:xfrm>
          <a:custGeom>
            <a:avLst/>
            <a:gdLst/>
            <a:ahLst/>
            <a:cxnLst/>
            <a:rect r="r" b="b" t="t" l="l"/>
            <a:pathLst>
              <a:path h="5770380" w="5929666">
                <a:moveTo>
                  <a:pt x="0" y="0"/>
                </a:moveTo>
                <a:lnTo>
                  <a:pt x="5929666" y="0"/>
                </a:lnTo>
                <a:lnTo>
                  <a:pt x="5929666" y="5770380"/>
                </a:lnTo>
                <a:lnTo>
                  <a:pt x="0" y="5770380"/>
                </a:lnTo>
                <a:lnTo>
                  <a:pt x="0" y="0"/>
                </a:lnTo>
                <a:close/>
              </a:path>
            </a:pathLst>
          </a:custGeom>
          <a:blipFill>
            <a:blip r:embed="rId2"/>
            <a:stretch>
              <a:fillRect l="-2107" t="0" r="-2107" b="-7091"/>
            </a:stretch>
          </a:blipFill>
        </p:spPr>
      </p:sp>
      <p:sp>
        <p:nvSpPr>
          <p:cNvPr name="TextBox 6" id="6"/>
          <p:cNvSpPr txBox="true"/>
          <p:nvPr/>
        </p:nvSpPr>
        <p:spPr>
          <a:xfrm rot="-55323">
            <a:off x="248135" y="4113200"/>
            <a:ext cx="3059766" cy="417993"/>
          </a:xfrm>
          <a:prstGeom prst="rect">
            <a:avLst/>
          </a:prstGeom>
        </p:spPr>
        <p:txBody>
          <a:bodyPr anchor="t" rtlCol="false" tIns="0" lIns="0" bIns="0" rIns="0">
            <a:spAutoFit/>
          </a:bodyPr>
          <a:lstStyle/>
          <a:p>
            <a:pPr algn="ctr">
              <a:lnSpc>
                <a:spcPts val="2734"/>
              </a:lnSpc>
            </a:pPr>
            <a:r>
              <a:rPr lang="en-US" sz="3646">
                <a:solidFill>
                  <a:srgbClr val="427F12"/>
                </a:solidFill>
                <a:latin typeface="Arimo"/>
                <a:ea typeface="Arimo"/>
                <a:cs typeface="Arimo"/>
                <a:sym typeface="Arimo"/>
              </a:rPr>
              <a:t>Sugerir Rotas </a:t>
            </a:r>
          </a:p>
        </p:txBody>
      </p:sp>
      <p:sp>
        <p:nvSpPr>
          <p:cNvPr name="TextBox 7" id="7"/>
          <p:cNvSpPr txBox="true"/>
          <p:nvPr/>
        </p:nvSpPr>
        <p:spPr>
          <a:xfrm rot="-55323">
            <a:off x="323173" y="7484201"/>
            <a:ext cx="2909690" cy="417993"/>
          </a:xfrm>
          <a:prstGeom prst="rect">
            <a:avLst/>
          </a:prstGeom>
        </p:spPr>
        <p:txBody>
          <a:bodyPr anchor="t" rtlCol="false" tIns="0" lIns="0" bIns="0" rIns="0">
            <a:spAutoFit/>
          </a:bodyPr>
          <a:lstStyle/>
          <a:p>
            <a:pPr algn="ctr">
              <a:lnSpc>
                <a:spcPts val="2734"/>
              </a:lnSpc>
            </a:pPr>
            <a:r>
              <a:rPr lang="en-US" sz="3646">
                <a:solidFill>
                  <a:srgbClr val="427F12"/>
                </a:solidFill>
                <a:latin typeface="Arimo"/>
                <a:ea typeface="Arimo"/>
                <a:cs typeface="Arimo"/>
                <a:sym typeface="Arimo"/>
              </a:rPr>
              <a:t>Gerar Alertas</a:t>
            </a:r>
          </a:p>
        </p:txBody>
      </p:sp>
      <p:sp>
        <p:nvSpPr>
          <p:cNvPr name="TextBox 8" id="8"/>
          <p:cNvSpPr txBox="true"/>
          <p:nvPr/>
        </p:nvSpPr>
        <p:spPr>
          <a:xfrm rot="-55323">
            <a:off x="6446759" y="6881575"/>
            <a:ext cx="3472816" cy="417993"/>
          </a:xfrm>
          <a:prstGeom prst="rect">
            <a:avLst/>
          </a:prstGeom>
        </p:spPr>
        <p:txBody>
          <a:bodyPr anchor="t" rtlCol="false" tIns="0" lIns="0" bIns="0" rIns="0">
            <a:spAutoFit/>
          </a:bodyPr>
          <a:lstStyle/>
          <a:p>
            <a:pPr algn="ctr">
              <a:lnSpc>
                <a:spcPts val="2734"/>
              </a:lnSpc>
            </a:pPr>
            <a:r>
              <a:rPr lang="en-US" sz="3646">
                <a:solidFill>
                  <a:srgbClr val="427F12"/>
                </a:solidFill>
                <a:latin typeface="Arimo"/>
                <a:ea typeface="Arimo"/>
                <a:cs typeface="Arimo"/>
                <a:sym typeface="Arimo"/>
              </a:rPr>
              <a:t>Analisar Dados</a:t>
            </a:r>
          </a:p>
        </p:txBody>
      </p:sp>
      <p:sp>
        <p:nvSpPr>
          <p:cNvPr name="TextBox 9" id="9"/>
          <p:cNvSpPr txBox="true"/>
          <p:nvPr/>
        </p:nvSpPr>
        <p:spPr>
          <a:xfrm rot="-55323">
            <a:off x="5708518" y="3496817"/>
            <a:ext cx="5032386" cy="417993"/>
          </a:xfrm>
          <a:prstGeom prst="rect">
            <a:avLst/>
          </a:prstGeom>
        </p:spPr>
        <p:txBody>
          <a:bodyPr anchor="t" rtlCol="false" tIns="0" lIns="0" bIns="0" rIns="0">
            <a:spAutoFit/>
          </a:bodyPr>
          <a:lstStyle/>
          <a:p>
            <a:pPr algn="ctr">
              <a:lnSpc>
                <a:spcPts val="2734"/>
              </a:lnSpc>
            </a:pPr>
            <a:r>
              <a:rPr lang="en-US" sz="3646">
                <a:solidFill>
                  <a:srgbClr val="427F12"/>
                </a:solidFill>
                <a:latin typeface="Arimo"/>
                <a:ea typeface="Arimo"/>
                <a:cs typeface="Arimo"/>
                <a:sym typeface="Arimo"/>
              </a:rPr>
              <a:t>Coletar Dados de Lixo</a:t>
            </a:r>
          </a:p>
        </p:txBody>
      </p:sp>
      <p:sp>
        <p:nvSpPr>
          <p:cNvPr name="Freeform 10" id="10"/>
          <p:cNvSpPr/>
          <p:nvPr/>
        </p:nvSpPr>
        <p:spPr>
          <a:xfrm flipH="false" flipV="false" rot="-877988">
            <a:off x="490138" y="159669"/>
            <a:ext cx="822455" cy="460575"/>
          </a:xfrm>
          <a:custGeom>
            <a:avLst/>
            <a:gdLst/>
            <a:ahLst/>
            <a:cxnLst/>
            <a:rect r="r" b="b" t="t" l="l"/>
            <a:pathLst>
              <a:path h="460575" w="822455">
                <a:moveTo>
                  <a:pt x="0" y="0"/>
                </a:moveTo>
                <a:lnTo>
                  <a:pt x="822455" y="0"/>
                </a:lnTo>
                <a:lnTo>
                  <a:pt x="822455" y="460574"/>
                </a:lnTo>
                <a:lnTo>
                  <a:pt x="0" y="460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1262832">
            <a:off x="16829552" y="9301835"/>
            <a:ext cx="859497" cy="859497"/>
          </a:xfrm>
          <a:custGeom>
            <a:avLst/>
            <a:gdLst/>
            <a:ahLst/>
            <a:cxnLst/>
            <a:rect r="r" b="b" t="t" l="l"/>
            <a:pathLst>
              <a:path h="859497" w="859497">
                <a:moveTo>
                  <a:pt x="0" y="0"/>
                </a:moveTo>
                <a:lnTo>
                  <a:pt x="859496" y="0"/>
                </a:lnTo>
                <a:lnTo>
                  <a:pt x="859496" y="859497"/>
                </a:lnTo>
                <a:lnTo>
                  <a:pt x="0" y="859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1030343">
            <a:off x="6924017" y="8981942"/>
            <a:ext cx="1016702" cy="552716"/>
          </a:xfrm>
          <a:custGeom>
            <a:avLst/>
            <a:gdLst/>
            <a:ahLst/>
            <a:cxnLst/>
            <a:rect r="r" b="b" t="t" l="l"/>
            <a:pathLst>
              <a:path h="552716" w="1016702">
                <a:moveTo>
                  <a:pt x="0" y="0"/>
                </a:moveTo>
                <a:lnTo>
                  <a:pt x="1016702" y="0"/>
                </a:lnTo>
                <a:lnTo>
                  <a:pt x="1016702" y="552716"/>
                </a:lnTo>
                <a:lnTo>
                  <a:pt x="0" y="5527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1030343">
            <a:off x="16762816" y="2270072"/>
            <a:ext cx="1016702" cy="552716"/>
          </a:xfrm>
          <a:custGeom>
            <a:avLst/>
            <a:gdLst/>
            <a:ahLst/>
            <a:cxnLst/>
            <a:rect r="r" b="b" t="t" l="l"/>
            <a:pathLst>
              <a:path h="552716" w="1016702">
                <a:moveTo>
                  <a:pt x="0" y="0"/>
                </a:moveTo>
                <a:lnTo>
                  <a:pt x="1016702" y="0"/>
                </a:lnTo>
                <a:lnTo>
                  <a:pt x="1016702" y="552717"/>
                </a:lnTo>
                <a:lnTo>
                  <a:pt x="0" y="5527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1262832">
            <a:off x="471617" y="9181426"/>
            <a:ext cx="859497" cy="859497"/>
          </a:xfrm>
          <a:custGeom>
            <a:avLst/>
            <a:gdLst/>
            <a:ahLst/>
            <a:cxnLst/>
            <a:rect r="r" b="b" t="t" l="l"/>
            <a:pathLst>
              <a:path h="859497" w="859497">
                <a:moveTo>
                  <a:pt x="0" y="0"/>
                </a:moveTo>
                <a:lnTo>
                  <a:pt x="859497" y="0"/>
                </a:lnTo>
                <a:lnTo>
                  <a:pt x="859497" y="859497"/>
                </a:lnTo>
                <a:lnTo>
                  <a:pt x="0" y="8594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5" id="15"/>
          <p:cNvGrpSpPr/>
          <p:nvPr/>
        </p:nvGrpSpPr>
        <p:grpSpPr>
          <a:xfrm rot="-1019494">
            <a:off x="3859160" y="9779034"/>
            <a:ext cx="373575" cy="326878"/>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17" id="17"/>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1019494">
            <a:off x="9045691" y="2072792"/>
            <a:ext cx="373575" cy="326878"/>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20" id="20"/>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710420">
            <a:off x="14830775" y="9343659"/>
            <a:ext cx="230231" cy="23023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4E"/>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710420">
            <a:off x="10622020" y="9192510"/>
            <a:ext cx="243842" cy="24384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4E"/>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710420">
            <a:off x="14983175" y="9496059"/>
            <a:ext cx="230231" cy="23023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B24E"/>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368940">
            <a:off x="10825986" y="571787"/>
            <a:ext cx="6485241" cy="1880235"/>
            <a:chOff x="0" y="0"/>
            <a:chExt cx="5001513" cy="1450065"/>
          </a:xfrm>
        </p:grpSpPr>
        <p:sp>
          <p:nvSpPr>
            <p:cNvPr name="Freeform 31" id="31"/>
            <p:cNvSpPr/>
            <p:nvPr/>
          </p:nvSpPr>
          <p:spPr>
            <a:xfrm flipH="false" flipV="false" rot="0">
              <a:off x="0" y="0"/>
              <a:ext cx="5001513" cy="1450065"/>
            </a:xfrm>
            <a:custGeom>
              <a:avLst/>
              <a:gdLst/>
              <a:ahLst/>
              <a:cxnLst/>
              <a:rect r="r" b="b" t="t" l="l"/>
              <a:pathLst>
                <a:path h="1450065" w="5001513">
                  <a:moveTo>
                    <a:pt x="203200" y="1450065"/>
                  </a:moveTo>
                  <a:lnTo>
                    <a:pt x="4798313" y="1450065"/>
                  </a:lnTo>
                  <a:lnTo>
                    <a:pt x="5001513" y="0"/>
                  </a:lnTo>
                  <a:lnTo>
                    <a:pt x="0" y="0"/>
                  </a:lnTo>
                  <a:lnTo>
                    <a:pt x="203200" y="1450065"/>
                  </a:lnTo>
                  <a:close/>
                </a:path>
              </a:pathLst>
            </a:custGeom>
            <a:solidFill>
              <a:srgbClr val="4BA2E6"/>
            </a:solidFill>
          </p:spPr>
        </p:sp>
        <p:sp>
          <p:nvSpPr>
            <p:cNvPr name="TextBox 32" id="32"/>
            <p:cNvSpPr txBox="true"/>
            <p:nvPr/>
          </p:nvSpPr>
          <p:spPr>
            <a:xfrm>
              <a:off x="127000" y="-104775"/>
              <a:ext cx="4747513" cy="1554840"/>
            </a:xfrm>
            <a:prstGeom prst="rect">
              <a:avLst/>
            </a:prstGeom>
          </p:spPr>
          <p:txBody>
            <a:bodyPr anchor="ctr" rtlCol="false" tIns="50800" lIns="50800" bIns="50800" rIns="50800"/>
            <a:lstStyle/>
            <a:p>
              <a:pPr algn="ctr">
                <a:lnSpc>
                  <a:spcPts val="7000"/>
                </a:lnSpc>
              </a:pPr>
              <a:r>
                <a:rPr lang="en-US" sz="5000">
                  <a:solidFill>
                    <a:srgbClr val="FFFFFF"/>
                  </a:solidFill>
                  <a:latin typeface="Hitchcut"/>
                  <a:ea typeface="Hitchcut"/>
                  <a:cs typeface="Hitchcut"/>
                  <a:sym typeface="Hitchcut"/>
                </a:rPr>
                <a:t>Interface da Plataforma Web</a:t>
              </a:r>
            </a:p>
          </p:txBody>
        </p:sp>
      </p:grpSp>
      <p:grpSp>
        <p:nvGrpSpPr>
          <p:cNvPr name="Group 33" id="33"/>
          <p:cNvGrpSpPr/>
          <p:nvPr/>
        </p:nvGrpSpPr>
        <p:grpSpPr>
          <a:xfrm rot="-368940">
            <a:off x="1614808" y="681251"/>
            <a:ext cx="6485241" cy="1880235"/>
            <a:chOff x="0" y="0"/>
            <a:chExt cx="5001513" cy="1450065"/>
          </a:xfrm>
        </p:grpSpPr>
        <p:sp>
          <p:nvSpPr>
            <p:cNvPr name="Freeform 34" id="34"/>
            <p:cNvSpPr/>
            <p:nvPr/>
          </p:nvSpPr>
          <p:spPr>
            <a:xfrm flipH="false" flipV="false" rot="0">
              <a:off x="0" y="0"/>
              <a:ext cx="5001513" cy="1450065"/>
            </a:xfrm>
            <a:custGeom>
              <a:avLst/>
              <a:gdLst/>
              <a:ahLst/>
              <a:cxnLst/>
              <a:rect r="r" b="b" t="t" l="l"/>
              <a:pathLst>
                <a:path h="1450065" w="5001513">
                  <a:moveTo>
                    <a:pt x="203200" y="1450065"/>
                  </a:moveTo>
                  <a:lnTo>
                    <a:pt x="4798313" y="1450065"/>
                  </a:lnTo>
                  <a:lnTo>
                    <a:pt x="5001513" y="0"/>
                  </a:lnTo>
                  <a:lnTo>
                    <a:pt x="0" y="0"/>
                  </a:lnTo>
                  <a:lnTo>
                    <a:pt x="203200" y="1450065"/>
                  </a:lnTo>
                  <a:close/>
                </a:path>
              </a:pathLst>
            </a:custGeom>
            <a:solidFill>
              <a:srgbClr val="4BA2E6"/>
            </a:solidFill>
          </p:spPr>
        </p:sp>
        <p:sp>
          <p:nvSpPr>
            <p:cNvPr name="TextBox 35" id="35"/>
            <p:cNvSpPr txBox="true"/>
            <p:nvPr/>
          </p:nvSpPr>
          <p:spPr>
            <a:xfrm>
              <a:off x="127000" y="-104775"/>
              <a:ext cx="4747513" cy="1554840"/>
            </a:xfrm>
            <a:prstGeom prst="rect">
              <a:avLst/>
            </a:prstGeom>
          </p:spPr>
          <p:txBody>
            <a:bodyPr anchor="ctr" rtlCol="false" tIns="50800" lIns="50800" bIns="50800" rIns="50800"/>
            <a:lstStyle/>
            <a:p>
              <a:pPr algn="ctr">
                <a:lnSpc>
                  <a:spcPts val="7000"/>
                </a:lnSpc>
              </a:pPr>
              <a:r>
                <a:rPr lang="en-US" sz="5000">
                  <a:solidFill>
                    <a:srgbClr val="FFFFFF"/>
                  </a:solidFill>
                  <a:latin typeface="Hitchcut"/>
                  <a:ea typeface="Hitchcut"/>
                  <a:cs typeface="Hitchcut"/>
                  <a:sym typeface="Hitchcut"/>
                </a:rPr>
                <a:t>Ciclo de gerenciamento</a:t>
              </a:r>
            </a:p>
          </p:txBody>
        </p:sp>
      </p:grpSp>
      <p:sp>
        <p:nvSpPr>
          <p:cNvPr name="Freeform 36" id="36"/>
          <p:cNvSpPr/>
          <p:nvPr/>
        </p:nvSpPr>
        <p:spPr>
          <a:xfrm flipH="false" flipV="false" rot="0">
            <a:off x="11102452" y="3153254"/>
            <a:ext cx="6156848" cy="5497157"/>
          </a:xfrm>
          <a:custGeom>
            <a:avLst/>
            <a:gdLst/>
            <a:ahLst/>
            <a:cxnLst/>
            <a:rect r="r" b="b" t="t" l="l"/>
            <a:pathLst>
              <a:path h="5497157" w="6156848">
                <a:moveTo>
                  <a:pt x="0" y="0"/>
                </a:moveTo>
                <a:lnTo>
                  <a:pt x="6156848" y="0"/>
                </a:lnTo>
                <a:lnTo>
                  <a:pt x="6156848" y="5497157"/>
                </a:lnTo>
                <a:lnTo>
                  <a:pt x="0" y="5497157"/>
                </a:lnTo>
                <a:lnTo>
                  <a:pt x="0" y="0"/>
                </a:lnTo>
                <a:close/>
              </a:path>
            </a:pathLst>
          </a:custGeom>
          <a:blipFill>
            <a:blip r:embed="rId13"/>
            <a:stretch>
              <a:fillRect l="0" t="-2417" r="0" b="-2417"/>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DF2"/>
        </a:solidFill>
      </p:bgPr>
    </p:bg>
    <p:spTree>
      <p:nvGrpSpPr>
        <p:cNvPr id="1" name=""/>
        <p:cNvGrpSpPr/>
        <p:nvPr/>
      </p:nvGrpSpPr>
      <p:grpSpPr>
        <a:xfrm>
          <a:off x="0" y="0"/>
          <a:ext cx="0" cy="0"/>
          <a:chOff x="0" y="0"/>
          <a:chExt cx="0" cy="0"/>
        </a:xfrm>
      </p:grpSpPr>
      <p:sp>
        <p:nvSpPr>
          <p:cNvPr name="Freeform 2" id="2"/>
          <p:cNvSpPr/>
          <p:nvPr/>
        </p:nvSpPr>
        <p:spPr>
          <a:xfrm flipH="false" flipV="false" rot="0">
            <a:off x="13001048" y="3009881"/>
            <a:ext cx="4873381" cy="3473391"/>
          </a:xfrm>
          <a:custGeom>
            <a:avLst/>
            <a:gdLst/>
            <a:ahLst/>
            <a:cxnLst/>
            <a:rect r="r" b="b" t="t" l="l"/>
            <a:pathLst>
              <a:path h="3473391" w="4873381">
                <a:moveTo>
                  <a:pt x="0" y="0"/>
                </a:moveTo>
                <a:lnTo>
                  <a:pt x="4873381" y="0"/>
                </a:lnTo>
                <a:lnTo>
                  <a:pt x="4873381" y="3473391"/>
                </a:lnTo>
                <a:lnTo>
                  <a:pt x="0" y="34733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412362">
            <a:off x="6874489" y="2876492"/>
            <a:ext cx="3368093" cy="418081"/>
          </a:xfrm>
          <a:prstGeom prst="rect">
            <a:avLst/>
          </a:prstGeom>
        </p:spPr>
        <p:txBody>
          <a:bodyPr anchor="t" rtlCol="false" tIns="0" lIns="0" bIns="0" rIns="0">
            <a:spAutoFit/>
          </a:bodyPr>
          <a:lstStyle/>
          <a:p>
            <a:pPr algn="ctr">
              <a:lnSpc>
                <a:spcPts val="2846"/>
              </a:lnSpc>
            </a:pPr>
            <a:r>
              <a:rPr lang="en-US" sz="3794">
                <a:solidFill>
                  <a:srgbClr val="FFFDF2"/>
                </a:solidFill>
                <a:latin typeface="Hitchcut"/>
                <a:ea typeface="Hitchcut"/>
                <a:cs typeface="Hitchcut"/>
                <a:sym typeface="Hitchcut"/>
              </a:rPr>
              <a:t>Resultados</a:t>
            </a:r>
          </a:p>
        </p:txBody>
      </p:sp>
      <p:sp>
        <p:nvSpPr>
          <p:cNvPr name="Freeform 4" id="4"/>
          <p:cNvSpPr/>
          <p:nvPr/>
        </p:nvSpPr>
        <p:spPr>
          <a:xfrm flipH="false" flipV="false" rot="1267544">
            <a:off x="618945" y="4303013"/>
            <a:ext cx="1053683" cy="1053683"/>
          </a:xfrm>
          <a:custGeom>
            <a:avLst/>
            <a:gdLst/>
            <a:ahLst/>
            <a:cxnLst/>
            <a:rect r="r" b="b" t="t" l="l"/>
            <a:pathLst>
              <a:path h="1053683" w="1053683">
                <a:moveTo>
                  <a:pt x="0" y="0"/>
                </a:moveTo>
                <a:lnTo>
                  <a:pt x="1053683" y="0"/>
                </a:lnTo>
                <a:lnTo>
                  <a:pt x="1053683" y="1053682"/>
                </a:lnTo>
                <a:lnTo>
                  <a:pt x="0" y="10536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8457">
            <a:off x="2889835" y="5416542"/>
            <a:ext cx="9821270" cy="4858385"/>
          </a:xfrm>
          <a:prstGeom prst="rect">
            <a:avLst/>
          </a:prstGeom>
        </p:spPr>
        <p:txBody>
          <a:bodyPr anchor="t" rtlCol="false" tIns="0" lIns="0" bIns="0" rIns="0">
            <a:spAutoFit/>
          </a:bodyPr>
          <a:lstStyle/>
          <a:p>
            <a:pPr algn="just" marL="755651" indent="-377825" lvl="1">
              <a:lnSpc>
                <a:spcPts val="3220"/>
              </a:lnSpc>
              <a:buFont typeface="Arial"/>
              <a:buChar char="•"/>
            </a:pPr>
            <a:r>
              <a:rPr lang="en-US" sz="3500">
                <a:solidFill>
                  <a:srgbClr val="EA8E11"/>
                </a:solidFill>
                <a:latin typeface="Arimo"/>
                <a:ea typeface="Arimo"/>
                <a:cs typeface="Arimo"/>
                <a:sym typeface="Arimo"/>
              </a:rPr>
              <a:t>Redução de 30% no percurso dos caminhões;</a:t>
            </a:r>
          </a:p>
          <a:p>
            <a:pPr algn="just">
              <a:lnSpc>
                <a:spcPts val="3220"/>
              </a:lnSpc>
            </a:pPr>
          </a:p>
          <a:p>
            <a:pPr algn="just" marL="755651" indent="-377825" lvl="1">
              <a:lnSpc>
                <a:spcPts val="3220"/>
              </a:lnSpc>
              <a:buFont typeface="Arial"/>
              <a:buChar char="•"/>
            </a:pPr>
            <a:r>
              <a:rPr lang="en-US" sz="3500">
                <a:solidFill>
                  <a:srgbClr val="EA8E11"/>
                </a:solidFill>
                <a:latin typeface="Arimo"/>
                <a:ea typeface="Arimo"/>
                <a:cs typeface="Arimo"/>
                <a:sym typeface="Arimo"/>
              </a:rPr>
              <a:t>Redução de 25% no consumo de combustível;</a:t>
            </a:r>
          </a:p>
          <a:p>
            <a:pPr algn="just">
              <a:lnSpc>
                <a:spcPts val="3220"/>
              </a:lnSpc>
            </a:pPr>
          </a:p>
          <a:p>
            <a:pPr algn="just" marL="755651" indent="-377825" lvl="1">
              <a:lnSpc>
                <a:spcPts val="3220"/>
              </a:lnSpc>
              <a:buFont typeface="Arial"/>
              <a:buChar char="•"/>
            </a:pPr>
            <a:r>
              <a:rPr lang="en-US" sz="3500">
                <a:solidFill>
                  <a:srgbClr val="EA8E11"/>
                </a:solidFill>
                <a:latin typeface="Arimo"/>
                <a:ea typeface="Arimo"/>
                <a:cs typeface="Arimo"/>
                <a:sym typeface="Arimo"/>
              </a:rPr>
              <a:t>Diminuição de 40% em reclamações de lixo transbordando;</a:t>
            </a:r>
          </a:p>
          <a:p>
            <a:pPr algn="just">
              <a:lnSpc>
                <a:spcPts val="3220"/>
              </a:lnSpc>
            </a:pPr>
          </a:p>
          <a:p>
            <a:pPr algn="just" marL="755651" indent="-377825" lvl="1">
              <a:lnSpc>
                <a:spcPts val="3220"/>
              </a:lnSpc>
              <a:buFont typeface="Arial"/>
              <a:buChar char="•"/>
            </a:pPr>
            <a:r>
              <a:rPr lang="en-US" sz="3500">
                <a:solidFill>
                  <a:srgbClr val="EA8E11"/>
                </a:solidFill>
                <a:latin typeface="Arimo"/>
                <a:ea typeface="Arimo"/>
                <a:cs typeface="Arimo"/>
                <a:sym typeface="Arimo"/>
              </a:rPr>
              <a:t>Eficiência no uso de recursos humanos (menos turnos de coleta).</a:t>
            </a:r>
          </a:p>
          <a:p>
            <a:pPr algn="just">
              <a:lnSpc>
                <a:spcPts val="3220"/>
              </a:lnSpc>
            </a:pPr>
          </a:p>
        </p:txBody>
      </p:sp>
      <p:grpSp>
        <p:nvGrpSpPr>
          <p:cNvPr name="Group 6" id="6"/>
          <p:cNvGrpSpPr/>
          <p:nvPr/>
        </p:nvGrpSpPr>
        <p:grpSpPr>
          <a:xfrm rot="-1019494">
            <a:off x="1185395" y="9305751"/>
            <a:ext cx="373575" cy="32687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24B24E"/>
            </a:solidFill>
          </p:spPr>
        </p:sp>
        <p:sp>
          <p:nvSpPr>
            <p:cNvPr name="TextBox 8" id="8"/>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8293625">
            <a:off x="710815" y="618936"/>
            <a:ext cx="373575" cy="326878"/>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24B24E"/>
            </a:solidFill>
          </p:spPr>
        </p:sp>
        <p:sp>
          <p:nvSpPr>
            <p:cNvPr name="TextBox 11" id="11"/>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368940">
            <a:off x="5699633" y="544202"/>
            <a:ext cx="7269066" cy="994443"/>
            <a:chOff x="0" y="0"/>
            <a:chExt cx="5606010" cy="766929"/>
          </a:xfrm>
        </p:grpSpPr>
        <p:sp>
          <p:nvSpPr>
            <p:cNvPr name="Freeform 13" id="13"/>
            <p:cNvSpPr/>
            <p:nvPr/>
          </p:nvSpPr>
          <p:spPr>
            <a:xfrm flipH="false" flipV="false" rot="0">
              <a:off x="0" y="0"/>
              <a:ext cx="5606010" cy="766929"/>
            </a:xfrm>
            <a:custGeom>
              <a:avLst/>
              <a:gdLst/>
              <a:ahLst/>
              <a:cxnLst/>
              <a:rect r="r" b="b" t="t" l="l"/>
              <a:pathLst>
                <a:path h="766929" w="5606010">
                  <a:moveTo>
                    <a:pt x="203200" y="766929"/>
                  </a:moveTo>
                  <a:lnTo>
                    <a:pt x="5402810" y="766929"/>
                  </a:lnTo>
                  <a:lnTo>
                    <a:pt x="5606010" y="0"/>
                  </a:lnTo>
                  <a:lnTo>
                    <a:pt x="0" y="0"/>
                  </a:lnTo>
                  <a:lnTo>
                    <a:pt x="203200" y="766929"/>
                  </a:lnTo>
                  <a:close/>
                </a:path>
              </a:pathLst>
            </a:custGeom>
            <a:solidFill>
              <a:srgbClr val="EA8E11"/>
            </a:solidFill>
          </p:spPr>
        </p:sp>
        <p:sp>
          <p:nvSpPr>
            <p:cNvPr name="TextBox 14" id="14"/>
            <p:cNvSpPr txBox="true"/>
            <p:nvPr/>
          </p:nvSpPr>
          <p:spPr>
            <a:xfrm>
              <a:off x="127000" y="-104775"/>
              <a:ext cx="5352010" cy="871704"/>
            </a:xfrm>
            <a:prstGeom prst="rect">
              <a:avLst/>
            </a:prstGeom>
          </p:spPr>
          <p:txBody>
            <a:bodyPr anchor="ctr" rtlCol="false" tIns="50800" lIns="50800" bIns="50800" rIns="50800"/>
            <a:lstStyle/>
            <a:p>
              <a:pPr algn="ctr">
                <a:lnSpc>
                  <a:spcPts val="7000"/>
                </a:lnSpc>
              </a:pPr>
              <a:r>
                <a:rPr lang="en-US" sz="5000">
                  <a:solidFill>
                    <a:srgbClr val="FFFFFF"/>
                  </a:solidFill>
                  <a:latin typeface="Hitchcut"/>
                  <a:ea typeface="Hitchcut"/>
                  <a:cs typeface="Hitchcut"/>
                  <a:sym typeface="Hitchcut"/>
                </a:rPr>
                <a:t>Resultados</a:t>
              </a:r>
            </a:p>
          </p:txBody>
        </p:sp>
      </p:grpSp>
      <p:sp>
        <p:nvSpPr>
          <p:cNvPr name="TextBox 15" id="15"/>
          <p:cNvSpPr txBox="true"/>
          <p:nvPr/>
        </p:nvSpPr>
        <p:spPr>
          <a:xfrm rot="-8457">
            <a:off x="3660268" y="1962019"/>
            <a:ext cx="9052983" cy="3112770"/>
          </a:xfrm>
          <a:prstGeom prst="rect">
            <a:avLst/>
          </a:prstGeom>
        </p:spPr>
        <p:txBody>
          <a:bodyPr anchor="t" rtlCol="false" tIns="0" lIns="0" bIns="0" rIns="0">
            <a:spAutoFit/>
          </a:bodyPr>
          <a:lstStyle/>
          <a:p>
            <a:pPr algn="just">
              <a:lnSpc>
                <a:spcPts val="3465"/>
              </a:lnSpc>
            </a:pPr>
            <a:r>
              <a:rPr lang="en-US" sz="3500">
                <a:solidFill>
                  <a:srgbClr val="EA8E11"/>
                </a:solidFill>
                <a:latin typeface="Arimo"/>
                <a:ea typeface="Arimo"/>
                <a:cs typeface="Arimo"/>
                <a:sym typeface="Arimo"/>
              </a:rPr>
              <a:t>Durante um período de 30 dias, os dados foram coletados e analisados. A taxa de acurácia dos sensores foi de 95% em medições diárias. O sistema identificou picos de enchimento em horários de maior circulação e ajustou rotas de coleta. Os principais resultados foram:</a:t>
            </a:r>
          </a:p>
        </p:txBody>
      </p:sp>
      <p:grpSp>
        <p:nvGrpSpPr>
          <p:cNvPr name="Group 16" id="16"/>
          <p:cNvGrpSpPr/>
          <p:nvPr/>
        </p:nvGrpSpPr>
        <p:grpSpPr>
          <a:xfrm rot="8293625">
            <a:off x="16824329" y="631659"/>
            <a:ext cx="373575" cy="326878"/>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24B24E"/>
            </a:solidFill>
          </p:spPr>
        </p:sp>
        <p:sp>
          <p:nvSpPr>
            <p:cNvPr name="TextBox 18" id="18"/>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8293625">
            <a:off x="13802047" y="1111586"/>
            <a:ext cx="373575" cy="326878"/>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24B24E"/>
            </a:solidFill>
          </p:spPr>
        </p:sp>
        <p:sp>
          <p:nvSpPr>
            <p:cNvPr name="TextBox 21" id="21"/>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DF2"/>
        </a:solidFill>
      </p:bgPr>
    </p:bg>
    <p:spTree>
      <p:nvGrpSpPr>
        <p:cNvPr id="1" name=""/>
        <p:cNvGrpSpPr/>
        <p:nvPr/>
      </p:nvGrpSpPr>
      <p:grpSpPr>
        <a:xfrm>
          <a:off x="0" y="0"/>
          <a:ext cx="0" cy="0"/>
          <a:chOff x="0" y="0"/>
          <a:chExt cx="0" cy="0"/>
        </a:xfrm>
      </p:grpSpPr>
      <p:grpSp>
        <p:nvGrpSpPr>
          <p:cNvPr name="Group 2" id="2"/>
          <p:cNvGrpSpPr/>
          <p:nvPr/>
        </p:nvGrpSpPr>
        <p:grpSpPr>
          <a:xfrm rot="211437">
            <a:off x="4574781" y="1276382"/>
            <a:ext cx="9138438" cy="1454818"/>
            <a:chOff x="0" y="0"/>
            <a:chExt cx="774883" cy="123360"/>
          </a:xfrm>
        </p:grpSpPr>
        <p:sp>
          <p:nvSpPr>
            <p:cNvPr name="Freeform 3" id="3"/>
            <p:cNvSpPr/>
            <p:nvPr/>
          </p:nvSpPr>
          <p:spPr>
            <a:xfrm flipH="false" flipV="false" rot="0">
              <a:off x="0" y="0"/>
              <a:ext cx="774883" cy="123360"/>
            </a:xfrm>
            <a:custGeom>
              <a:avLst/>
              <a:gdLst/>
              <a:ahLst/>
              <a:cxnLst/>
              <a:rect r="r" b="b" t="t" l="l"/>
              <a:pathLst>
                <a:path h="123360" w="774883">
                  <a:moveTo>
                    <a:pt x="0" y="0"/>
                  </a:moveTo>
                  <a:lnTo>
                    <a:pt x="774883" y="0"/>
                  </a:lnTo>
                  <a:lnTo>
                    <a:pt x="774883" y="123360"/>
                  </a:lnTo>
                  <a:lnTo>
                    <a:pt x="0" y="123360"/>
                  </a:lnTo>
                  <a:close/>
                </a:path>
              </a:pathLst>
            </a:custGeom>
            <a:solidFill>
              <a:srgbClr val="4BA2E6"/>
            </a:solidFill>
          </p:spPr>
        </p:sp>
        <p:sp>
          <p:nvSpPr>
            <p:cNvPr name="TextBox 4" id="4"/>
            <p:cNvSpPr txBox="true"/>
            <p:nvPr/>
          </p:nvSpPr>
          <p:spPr>
            <a:xfrm>
              <a:off x="0" y="-38100"/>
              <a:ext cx="774883" cy="16146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116698">
            <a:off x="14761274" y="6675181"/>
            <a:ext cx="1530363" cy="420154"/>
          </a:xfrm>
          <a:custGeom>
            <a:avLst/>
            <a:gdLst/>
            <a:ahLst/>
            <a:cxnLst/>
            <a:rect r="r" b="b" t="t" l="l"/>
            <a:pathLst>
              <a:path h="420154" w="1530363">
                <a:moveTo>
                  <a:pt x="0" y="0"/>
                </a:moveTo>
                <a:lnTo>
                  <a:pt x="1530363" y="0"/>
                </a:lnTo>
                <a:lnTo>
                  <a:pt x="1530363" y="420154"/>
                </a:lnTo>
                <a:lnTo>
                  <a:pt x="0" y="4201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785480">
            <a:off x="848986" y="8784293"/>
            <a:ext cx="1100927" cy="706595"/>
          </a:xfrm>
          <a:custGeom>
            <a:avLst/>
            <a:gdLst/>
            <a:ahLst/>
            <a:cxnLst/>
            <a:rect r="r" b="b" t="t" l="l"/>
            <a:pathLst>
              <a:path h="706595" w="1100927">
                <a:moveTo>
                  <a:pt x="1100927" y="0"/>
                </a:moveTo>
                <a:lnTo>
                  <a:pt x="0" y="0"/>
                </a:lnTo>
                <a:lnTo>
                  <a:pt x="0" y="706595"/>
                </a:lnTo>
                <a:lnTo>
                  <a:pt x="1100927" y="706595"/>
                </a:lnTo>
                <a:lnTo>
                  <a:pt x="110092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1019494">
            <a:off x="16131880" y="1259789"/>
            <a:ext cx="373575" cy="326878"/>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9" id="9"/>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8293625">
            <a:off x="2542654" y="1125838"/>
            <a:ext cx="373575" cy="326878"/>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BA2E6"/>
            </a:solidFill>
          </p:spPr>
        </p:sp>
        <p:sp>
          <p:nvSpPr>
            <p:cNvPr name="TextBox 12" id="12"/>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6225835" y="3394249"/>
            <a:ext cx="5836329" cy="6095419"/>
          </a:xfrm>
          <a:custGeom>
            <a:avLst/>
            <a:gdLst/>
            <a:ahLst/>
            <a:cxnLst/>
            <a:rect r="r" b="b" t="t" l="l"/>
            <a:pathLst>
              <a:path h="6095419" w="5836329">
                <a:moveTo>
                  <a:pt x="0" y="0"/>
                </a:moveTo>
                <a:lnTo>
                  <a:pt x="5836330" y="0"/>
                </a:lnTo>
                <a:lnTo>
                  <a:pt x="5836330" y="6095418"/>
                </a:lnTo>
                <a:lnTo>
                  <a:pt x="0" y="6095418"/>
                </a:lnTo>
                <a:lnTo>
                  <a:pt x="0" y="0"/>
                </a:lnTo>
                <a:close/>
              </a:path>
            </a:pathLst>
          </a:custGeom>
          <a:blipFill>
            <a:blip r:embed="rId6"/>
            <a:stretch>
              <a:fillRect l="0" t="0" r="0" b="0"/>
            </a:stretch>
          </a:blipFill>
        </p:spPr>
      </p:sp>
      <p:sp>
        <p:nvSpPr>
          <p:cNvPr name="TextBox 14" id="14"/>
          <p:cNvSpPr txBox="true"/>
          <p:nvPr/>
        </p:nvSpPr>
        <p:spPr>
          <a:xfrm rot="211437">
            <a:off x="4956034" y="1700695"/>
            <a:ext cx="8769753" cy="748797"/>
          </a:xfrm>
          <a:prstGeom prst="rect">
            <a:avLst/>
          </a:prstGeom>
        </p:spPr>
        <p:txBody>
          <a:bodyPr anchor="t" rtlCol="false" tIns="0" lIns="0" bIns="0" rIns="0">
            <a:spAutoFit/>
          </a:bodyPr>
          <a:lstStyle/>
          <a:p>
            <a:pPr algn="ctr">
              <a:lnSpc>
                <a:spcPts val="2700"/>
              </a:lnSpc>
            </a:pPr>
            <a:r>
              <a:rPr lang="en-US" sz="3600">
                <a:solidFill>
                  <a:srgbClr val="FFFDF2"/>
                </a:solidFill>
                <a:latin typeface="Hitchcut"/>
                <a:ea typeface="Hitchcut"/>
                <a:cs typeface="Hitchcut"/>
                <a:sym typeface="Hitchcut"/>
              </a:rPr>
              <a:t>Comparação de tempo de coleta antes e depois da IoT </a:t>
            </a:r>
          </a:p>
        </p:txBody>
      </p:sp>
      <p:sp>
        <p:nvSpPr>
          <p:cNvPr name="Freeform 15" id="15"/>
          <p:cNvSpPr/>
          <p:nvPr/>
        </p:nvSpPr>
        <p:spPr>
          <a:xfrm flipH="false" flipV="false" rot="947006">
            <a:off x="292751" y="3394249"/>
            <a:ext cx="4873381" cy="3473391"/>
          </a:xfrm>
          <a:custGeom>
            <a:avLst/>
            <a:gdLst/>
            <a:ahLst/>
            <a:cxnLst/>
            <a:rect r="r" b="b" t="t" l="l"/>
            <a:pathLst>
              <a:path h="3473391" w="4873381">
                <a:moveTo>
                  <a:pt x="0" y="0"/>
                </a:moveTo>
                <a:lnTo>
                  <a:pt x="4873380" y="0"/>
                </a:lnTo>
                <a:lnTo>
                  <a:pt x="4873380" y="3473391"/>
                </a:lnTo>
                <a:lnTo>
                  <a:pt x="0" y="3473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1262832">
            <a:off x="16217940" y="8707842"/>
            <a:ext cx="859497" cy="859497"/>
          </a:xfrm>
          <a:custGeom>
            <a:avLst/>
            <a:gdLst/>
            <a:ahLst/>
            <a:cxnLst/>
            <a:rect r="r" b="b" t="t" l="l"/>
            <a:pathLst>
              <a:path h="859497" w="859497">
                <a:moveTo>
                  <a:pt x="0" y="0"/>
                </a:moveTo>
                <a:lnTo>
                  <a:pt x="859496" y="0"/>
                </a:lnTo>
                <a:lnTo>
                  <a:pt x="859496" y="859497"/>
                </a:lnTo>
                <a:lnTo>
                  <a:pt x="0" y="8594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1262832">
            <a:off x="14767686" y="4713752"/>
            <a:ext cx="859497" cy="859497"/>
          </a:xfrm>
          <a:custGeom>
            <a:avLst/>
            <a:gdLst/>
            <a:ahLst/>
            <a:cxnLst/>
            <a:rect r="r" b="b" t="t" l="l"/>
            <a:pathLst>
              <a:path h="859497" w="859497">
                <a:moveTo>
                  <a:pt x="0" y="0"/>
                </a:moveTo>
                <a:lnTo>
                  <a:pt x="859497" y="0"/>
                </a:lnTo>
                <a:lnTo>
                  <a:pt x="859497" y="859496"/>
                </a:lnTo>
                <a:lnTo>
                  <a:pt x="0" y="8594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DAGqJqHc_KQ</dc:identifier>
  <dcterms:modified xsi:type="dcterms:W3CDTF">2011-08-01T06:04:30Z</dcterms:modified>
  <cp:revision>1</cp:revision>
  <dc:title>Green and Blue Illustrative Save Our Planet Presentation</dc:title>
</cp:coreProperties>
</file>